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 b="def" i="def"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/>
          <p:cNvSpPr txBox="1"/>
          <p:nvPr/>
        </p:nvSpPr>
        <p:spPr>
          <a:xfrm>
            <a:off x="7094218" y="327660"/>
            <a:ext cx="188976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1200"/>
              </a:spcBef>
              <a:defRPr sz="2000" u="sng">
                <a:latin typeface="AvantGarde"/>
                <a:ea typeface="AvantGarde"/>
                <a:cs typeface="AvantGarde"/>
                <a:sym typeface="AvantGarde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xfrm>
            <a:off x="73025" y="227011"/>
            <a:ext cx="6937375" cy="6399214"/>
          </a:xfrm>
          <a:prstGeom prst="rect">
            <a:avLst/>
          </a:prstGeom>
          <a:solidFill>
            <a:srgbClr val="FFE699"/>
          </a:solidFill>
        </p:spPr>
        <p:txBody>
          <a:bodyPr lIns="0" tIns="0" rIns="0" bIns="0"/>
          <a:lstStyle>
            <a:lvl1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010400" y="838200"/>
            <a:ext cx="2057400" cy="5486401"/>
          </a:xfrm>
          <a:prstGeom prst="rect">
            <a:avLst/>
          </a:prstGeom>
        </p:spPr>
        <p:txBody>
          <a:bodyPr anchor="t"/>
          <a:lstStyle>
            <a:lvl1pPr algn="l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85800" y="76200"/>
            <a:ext cx="77724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85800" y="1219200"/>
            <a:ext cx="7772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862062" y="0"/>
            <a:ext cx="281939" cy="28708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spcBef>
                <a:spcPts val="800"/>
              </a:spcBef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FF33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1pPr>
      <a:lvl2pPr marL="820880" marR="0" indent="-3636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2pPr>
      <a:lvl3pPr marL="1234438" marR="0" indent="-32003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5pPr>
      <a:lvl6pPr marL="0" marR="0" indent="2286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6pPr>
      <a:lvl7pPr marL="0" marR="0" indent="2743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7pPr>
      <a:lvl8pPr marL="0" marR="0" indent="32004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8pPr>
      <a:lvl9pPr marL="0" marR="0" indent="3657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bmp"/><Relationship Id="rId3" Type="http://schemas.openxmlformats.org/officeDocument/2006/relationships/image" Target="../media/image2.bmp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bmp"/><Relationship Id="rId3" Type="http://schemas.openxmlformats.org/officeDocument/2006/relationships/image" Target="../media/image2.bmp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mozilla.org/js/language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" name="Group"/>
          <p:cNvGrpSpPr/>
          <p:nvPr/>
        </p:nvGrpSpPr>
        <p:grpSpPr>
          <a:xfrm>
            <a:off x="685800" y="76200"/>
            <a:ext cx="7772400" cy="1066800"/>
            <a:chOff x="0" y="0"/>
            <a:chExt cx="7772400" cy="1066800"/>
          </a:xfrm>
        </p:grpSpPr>
        <p:sp>
          <p:nvSpPr>
            <p:cNvPr id="48" name="Rectangle"/>
            <p:cNvSpPr/>
            <p:nvPr/>
          </p:nvSpPr>
          <p:spPr>
            <a:xfrm>
              <a:off x="0" y="0"/>
              <a:ext cx="7772400" cy="10668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800">
                  <a:solidFill>
                    <a:srgbClr val="FF3300"/>
                  </a:solidFill>
                  <a:latin typeface="AvantGarde"/>
                  <a:ea typeface="AvantGarde"/>
                  <a:cs typeface="AvantGarde"/>
                  <a:sym typeface="AvantGarde"/>
                </a:defRPr>
              </a:pPr>
            </a:p>
          </p:txBody>
        </p:sp>
        <p:sp>
          <p:nvSpPr>
            <p:cNvPr id="49" name="Chapter 11 - JavaScript: Arrays"/>
            <p:cNvSpPr txBox="1"/>
            <p:nvPr/>
          </p:nvSpPr>
          <p:spPr>
            <a:xfrm>
              <a:off x="45718" y="230691"/>
              <a:ext cx="7680964" cy="605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/>
              </a:lvl1pPr>
            </a:lstStyle>
            <a:p>
              <a:pPr/>
              <a:r>
                <a:t>JavaScript: Arrays</a:t>
              </a:r>
            </a:p>
          </p:txBody>
        </p:sp>
      </p:grpSp>
      <p:sp>
        <p:nvSpPr>
          <p:cNvPr id="51" name="Outline…"/>
          <p:cNvSpPr txBox="1"/>
          <p:nvPr/>
        </p:nvSpPr>
        <p:spPr>
          <a:xfrm>
            <a:off x="807718" y="1219200"/>
            <a:ext cx="7604764" cy="346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 u="sng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Outline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1  	Introduction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2  	Arrays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3  	Declaring and Allocating Arrays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4  	Examples Using Arrays</a:t>
            </a:r>
            <a:br/>
            <a:r>
              <a:t>5	Random Image Generator Using Arrays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6  	References and Reference Parameters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7  	Passing Arrays to Functions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8  	Sorting Arrays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9  	Searching Arrays: Linear Search and Binary Search</a:t>
            </a:r>
          </a:p>
          <a:p>
            <a:pPr>
              <a:defRPr b="1" sz="1800">
                <a:solidFill>
                  <a:srgbClr val="FF0000"/>
                </a:solidFill>
                <a:latin typeface="AvantGarde"/>
                <a:ea typeface="AvantGarde"/>
                <a:cs typeface="AvantGarde"/>
                <a:sym typeface="AvantGarde"/>
              </a:defRPr>
            </a:pPr>
            <a:r>
              <a:t>10  	Multidimensional Arrays</a:t>
            </a:r>
            <a:br/>
            <a:r>
              <a:t>11	Building an Online Quiz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4984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InitArray.html (1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InitArray.html</a:t>
            </a:r>
            <a:br/>
            <a:r>
              <a:t>(1 of 3)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2603498" y="522287"/>
            <a:ext cx="6226179" cy="549532"/>
            <a:chOff x="0" y="0"/>
            <a:chExt cx="6226178" cy="549530"/>
          </a:xfrm>
        </p:grpSpPr>
        <p:sp>
          <p:nvSpPr>
            <p:cNvPr id="240" name="The for loop adds five elements to Array n2 and initialize each element to its subscript number (0 to 4)."/>
            <p:cNvSpPr txBox="1"/>
            <p:nvPr/>
          </p:nvSpPr>
          <p:spPr>
            <a:xfrm>
              <a:off x="1216025" y="0"/>
              <a:ext cx="5010153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for</a:t>
              </a:r>
              <a:r>
                <a:t> loop adds five elements to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Array</a:t>
              </a:r>
              <a:r>
                <a:rPr sz="1400"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n2</a:t>
              </a:r>
              <a:r>
                <a:t> and initialize each element to its subscript number (0 to 4).</a:t>
              </a:r>
            </a:p>
          </p:txBody>
        </p:sp>
        <p:sp>
          <p:nvSpPr>
            <p:cNvPr id="241" name="Line"/>
            <p:cNvSpPr/>
            <p:nvPr/>
          </p:nvSpPr>
          <p:spPr>
            <a:xfrm flipH="1" flipV="1">
              <a:off x="-1" y="288925"/>
              <a:ext cx="1219203" cy="47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4575175" y="554037"/>
            <a:ext cx="3870327" cy="954089"/>
            <a:chOff x="0" y="0"/>
            <a:chExt cx="3870326" cy="954088"/>
          </a:xfrm>
        </p:grpSpPr>
        <p:sp>
          <p:nvSpPr>
            <p:cNvPr id="243" name="Each function displays the contents of its respective Array in an XHTML table."/>
            <p:cNvSpPr txBox="1"/>
            <p:nvPr/>
          </p:nvSpPr>
          <p:spPr>
            <a:xfrm>
              <a:off x="946254" y="-1"/>
              <a:ext cx="2924073" cy="7781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spcBef>
                  <a:spcPts val="900"/>
                </a:spcBef>
                <a:defRPr sz="1600"/>
              </a:lvl1pPr>
            </a:lstStyle>
            <a:p>
              <a:pPr/>
              <a:r>
                <a:t>Each function displays the contents of its respective Array in an XHTML table.</a:t>
              </a:r>
            </a:p>
          </p:txBody>
        </p:sp>
        <p:sp>
          <p:nvSpPr>
            <p:cNvPr id="244" name="Line"/>
            <p:cNvSpPr/>
            <p:nvPr/>
          </p:nvSpPr>
          <p:spPr>
            <a:xfrm flipH="1">
              <a:off x="0" y="303212"/>
              <a:ext cx="932786" cy="47625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5" name="Line"/>
            <p:cNvSpPr/>
            <p:nvPr/>
          </p:nvSpPr>
          <p:spPr>
            <a:xfrm flipH="1">
              <a:off x="5612" y="315912"/>
              <a:ext cx="940644" cy="6381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562100" y="2824162"/>
            <a:ext cx="4049714" cy="1532923"/>
            <a:chOff x="0" y="0"/>
            <a:chExt cx="4049712" cy="1532921"/>
          </a:xfrm>
        </p:grpSpPr>
        <p:sp>
          <p:nvSpPr>
            <p:cNvPr id="247" name="The first time function ouputArray is called, variable header gets the value of “Array n1 contains” and variable theArray gets the value of n1."/>
            <p:cNvSpPr txBox="1"/>
            <p:nvPr/>
          </p:nvSpPr>
          <p:spPr>
            <a:xfrm>
              <a:off x="0" y="526191"/>
              <a:ext cx="4049714" cy="10067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The first time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ouputArray</a:t>
              </a:r>
              <a:r>
                <a:t> is called, 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header</a:t>
              </a:r>
              <a:r>
                <a:t> gets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“Array n1 contains”</a:t>
              </a:r>
              <a:r>
                <a:rPr b="1"/>
                <a:t> </a:t>
              </a:r>
              <a:r>
                <a:t>and 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theArray</a:t>
              </a:r>
              <a:r>
                <a:t> gets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n1</a:t>
              </a:r>
              <a:r>
                <a:t>.</a:t>
              </a:r>
            </a:p>
          </p:txBody>
        </p:sp>
        <p:sp>
          <p:nvSpPr>
            <p:cNvPr id="248" name="Line"/>
            <p:cNvSpPr/>
            <p:nvPr/>
          </p:nvSpPr>
          <p:spPr>
            <a:xfrm flipH="1" flipV="1">
              <a:off x="1561561" y="0"/>
              <a:ext cx="443699" cy="5199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9" name="Line"/>
            <p:cNvSpPr/>
            <p:nvPr/>
          </p:nvSpPr>
          <p:spPr>
            <a:xfrm flipV="1">
              <a:off x="1998987" y="6208"/>
              <a:ext cx="258694" cy="51998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558925" y="2825750"/>
            <a:ext cx="4049714" cy="1506209"/>
            <a:chOff x="0" y="0"/>
            <a:chExt cx="4049712" cy="1506207"/>
          </a:xfrm>
        </p:grpSpPr>
        <p:sp>
          <p:nvSpPr>
            <p:cNvPr id="251" name="The second time function ouputArray is called, variable header gets the value of “Array n2 contains” and variable theArray gets the value of n2."/>
            <p:cNvSpPr txBox="1"/>
            <p:nvPr/>
          </p:nvSpPr>
          <p:spPr>
            <a:xfrm>
              <a:off x="0" y="499477"/>
              <a:ext cx="4049714" cy="10067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The second time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ouputArray</a:t>
              </a:r>
              <a:r>
                <a:t> is called, 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header</a:t>
              </a:r>
              <a:r>
                <a:t> gets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“Array n2 contains”</a:t>
              </a:r>
              <a:r>
                <a:rPr b="1"/>
                <a:t> </a:t>
              </a:r>
              <a:r>
                <a:t>and 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theArray</a:t>
              </a:r>
              <a:r>
                <a:t> gets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n2</a:t>
              </a:r>
              <a:r>
                <a:t>.</a:t>
              </a:r>
            </a:p>
          </p:txBody>
        </p:sp>
        <p:sp>
          <p:nvSpPr>
            <p:cNvPr id="252" name="Line"/>
            <p:cNvSpPr/>
            <p:nvPr/>
          </p:nvSpPr>
          <p:spPr>
            <a:xfrm flipH="1" flipV="1">
              <a:off x="1617981" y="0"/>
              <a:ext cx="410842" cy="49947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3" name="Line"/>
            <p:cNvSpPr/>
            <p:nvPr/>
          </p:nvSpPr>
          <p:spPr>
            <a:xfrm flipV="1">
              <a:off x="2020890" y="14316"/>
              <a:ext cx="276011" cy="4978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1"/>
      <p:bldP build="whole" bldLvl="1" animBg="1" rev="0" advAuto="0" spid="246" grpId="2"/>
      <p:bldP build="whole" bldLvl="1" animBg="1" rev="0" advAuto="0" spid="254" grpId="4"/>
      <p:bldP build="whole" bldLvl="1" animBg="1" rev="0" advAuto="0" spid="250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/>
          <p:nvPr>
            <p:ph type="sldNum" sz="quarter" idx="4294967295"/>
          </p:nvPr>
        </p:nvSpPr>
        <p:spPr>
          <a:xfrm>
            <a:off x="8868657" y="-1"/>
            <a:ext cx="275341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827839" cy="2968625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InitArray.html (1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InitArray.html</a:t>
            </a:r>
            <a:br/>
            <a:r>
              <a:t>(1 of 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1" name="11_03.png" descr="11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1575" y="1514475"/>
            <a:ext cx="4260850" cy="464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Fig. 11.3    Initializing the elements of an array."/>
          <p:cNvSpPr txBox="1"/>
          <p:nvPr/>
        </p:nvSpPr>
        <p:spPr>
          <a:xfrm>
            <a:off x="585468" y="866775"/>
            <a:ext cx="328548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Initializing the elements of an array.</a:t>
            </a:r>
          </a:p>
        </p:txBody>
      </p:sp>
      <p:sp>
        <p:nvSpPr>
          <p:cNvPr id="263" name="11.4 Examples Us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Examples Using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Possible to declare and initialize in one ste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Possible to declare and initialize in one step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Specify list of values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Initializer list</a:t>
            </a:r>
          </a:p>
          <a:p>
            <a:pPr lvl="1" marL="0" indent="457200">
              <a:spcBef>
                <a:spcPts val="900"/>
              </a:spcBef>
              <a:buSzTx/>
              <a:buNone/>
              <a:defRPr sz="2400">
                <a:solidFill>
                  <a:srgbClr val="275A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	</a:t>
            </a:r>
            <a:r>
              <a:rPr sz="2200"/>
              <a:t>var</a:t>
            </a:r>
            <a:r>
              <a:rPr sz="2200">
                <a:solidFill>
                  <a:srgbClr val="000000"/>
                </a:solidFill>
              </a:rPr>
              <a:t> </a:t>
            </a:r>
            <a:r>
              <a:rPr sz="2200"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n = [ </a:t>
            </a:r>
            <a:r>
              <a:rPr sz="2200">
                <a:solidFill>
                  <a:schemeClr val="accent1"/>
                </a:solidFill>
              </a:rPr>
              <a:t>10</a:t>
            </a:r>
            <a:r>
              <a:rPr sz="2200"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, </a:t>
            </a:r>
            <a:r>
              <a:rPr sz="2200">
                <a:solidFill>
                  <a:schemeClr val="accent1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20</a:t>
            </a:r>
            <a:r>
              <a:rPr sz="2200"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, </a:t>
            </a:r>
            <a:r>
              <a:rPr sz="2200">
                <a:solidFill>
                  <a:schemeClr val="accent1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30</a:t>
            </a:r>
            <a:r>
              <a:rPr sz="2200"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, </a:t>
            </a:r>
            <a:r>
              <a:rPr sz="2200">
                <a:solidFill>
                  <a:schemeClr val="accent1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40</a:t>
            </a:r>
            <a:r>
              <a:rPr sz="2200"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, </a:t>
            </a:r>
            <a:r>
              <a:rPr sz="2200">
                <a:solidFill>
                  <a:schemeClr val="accent1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50</a:t>
            </a:r>
            <a:r>
              <a:rPr sz="2200"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 ];</a:t>
            </a:r>
            <a:br>
              <a:rPr sz="2200"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</a:br>
            <a:r>
              <a:rPr sz="2200"/>
              <a:t>var </a:t>
            </a:r>
            <a:r>
              <a:rPr sz="2200">
                <a:solidFill>
                  <a:srgbClr val="000000"/>
                </a:solidFill>
              </a:rPr>
              <a:t>n = </a:t>
            </a:r>
            <a:r>
              <a:rPr sz="2200"/>
              <a:t>new</a:t>
            </a:r>
            <a:r>
              <a:rPr sz="2200">
                <a:solidFill>
                  <a:srgbClr val="000000"/>
                </a:solidFill>
              </a:rPr>
              <a:t> Array( </a:t>
            </a:r>
            <a:r>
              <a:rPr sz="2200">
                <a:solidFill>
                  <a:schemeClr val="accent1"/>
                </a:solidFill>
              </a:rPr>
              <a:t>10</a:t>
            </a:r>
            <a:r>
              <a:rPr sz="2200">
                <a:solidFill>
                  <a:srgbClr val="000000"/>
                </a:solidFill>
              </a:rPr>
              <a:t>, </a:t>
            </a:r>
            <a:r>
              <a:rPr sz="2200">
                <a:solidFill>
                  <a:schemeClr val="accent1"/>
                </a:solidFill>
              </a:rPr>
              <a:t>20</a:t>
            </a:r>
            <a:r>
              <a:rPr sz="2200">
                <a:solidFill>
                  <a:srgbClr val="000000"/>
                </a:solidFill>
              </a:rPr>
              <a:t>, </a:t>
            </a:r>
            <a:r>
              <a:rPr sz="2200">
                <a:solidFill>
                  <a:schemeClr val="accent1"/>
                </a:solidFill>
              </a:rPr>
              <a:t>30</a:t>
            </a:r>
            <a:r>
              <a:rPr sz="2200">
                <a:solidFill>
                  <a:srgbClr val="000000"/>
                </a:solidFill>
              </a:rPr>
              <a:t>, </a:t>
            </a:r>
            <a:r>
              <a:rPr sz="2200">
                <a:solidFill>
                  <a:schemeClr val="accent1"/>
                </a:solidFill>
              </a:rPr>
              <a:t>40</a:t>
            </a:r>
            <a:r>
              <a:rPr sz="2200">
                <a:solidFill>
                  <a:srgbClr val="000000"/>
                </a:solidFill>
              </a:rPr>
              <a:t>, </a:t>
            </a:r>
            <a:r>
              <a:rPr sz="2200">
                <a:solidFill>
                  <a:schemeClr val="accent1"/>
                </a:solidFill>
              </a:rPr>
              <a:t>50</a:t>
            </a:r>
            <a:r>
              <a:rPr sz="2200">
                <a:solidFill>
                  <a:srgbClr val="000000"/>
                </a:solidFill>
              </a:rPr>
              <a:t> );</a:t>
            </a:r>
            <a:endParaRPr sz="2200"/>
          </a:p>
          <a:p>
            <a:pPr lvl="1" marL="742950" indent="-285750">
              <a:spcBef>
                <a:spcPts val="0"/>
              </a:spcBef>
              <a:defRPr sz="2200"/>
            </a:pPr>
            <a:r>
              <a:t>Also possible to only initialize some values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Leave uninitialized elements blank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Uninitialized elements default to “undefined”</a:t>
            </a:r>
          </a:p>
          <a:p>
            <a:pPr lvl="1" marL="0" indent="457200">
              <a:spcBef>
                <a:spcPts val="900"/>
              </a:spcBef>
              <a:buSzTx/>
              <a:buNone/>
              <a:defRPr sz="2200">
                <a:solidFill>
                  <a:srgbClr val="275A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	var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n = [ </a:t>
            </a:r>
            <a:r>
              <a:rPr>
                <a:solidFill>
                  <a:schemeClr val="accent1"/>
                </a:solidFill>
              </a:rPr>
              <a:t>10</a:t>
            </a:r>
            <a:r>
              <a:rPr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, </a:t>
            </a:r>
            <a:r>
              <a:rPr>
                <a:solidFill>
                  <a:schemeClr val="accent1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20</a:t>
            </a:r>
            <a:r>
              <a:rPr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, , </a:t>
            </a:r>
            <a:r>
              <a:rPr>
                <a:solidFill>
                  <a:schemeClr val="accent1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40</a:t>
            </a:r>
            <a:r>
              <a:rPr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, </a:t>
            </a:r>
            <a:r>
              <a:rPr>
                <a:solidFill>
                  <a:schemeClr val="accent1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50</a:t>
            </a:r>
            <a:r>
              <a:rPr>
                <a:solidFill>
                  <a:srgbClr val="000000"/>
                </a:solidFill>
                <a:latin typeface="LucidaSansTypewriter"/>
                <a:ea typeface="LucidaSansTypewriter"/>
                <a:cs typeface="LucidaSansTypewriter"/>
                <a:sym typeface="LucidaSansTypewriter"/>
              </a:rPr>
              <a:t> ];</a:t>
            </a:r>
          </a:p>
        </p:txBody>
      </p:sp>
      <p:sp>
        <p:nvSpPr>
          <p:cNvPr id="267" name="11.4 Examples Us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Examples Using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0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44525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InitArray2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InitArray2.html</a:t>
            </a:r>
            <a:br/>
            <a:r>
              <a:t>(1 of 2)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2901950" y="2505074"/>
            <a:ext cx="5654677" cy="2057403"/>
            <a:chOff x="0" y="0"/>
            <a:chExt cx="5654676" cy="2057401"/>
          </a:xfrm>
        </p:grpSpPr>
        <p:sp>
          <p:nvSpPr>
            <p:cNvPr id="272" name="Array integers1 is initialized using an initializer list."/>
            <p:cNvSpPr txBox="1"/>
            <p:nvPr/>
          </p:nvSpPr>
          <p:spPr>
            <a:xfrm>
              <a:off x="592137" y="-1"/>
              <a:ext cx="5062540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400">
                  <a:latin typeface="Lucida Console"/>
                  <a:ea typeface="Lucida Console"/>
                  <a:cs typeface="Lucida Console"/>
                  <a:sym typeface="Lucida Console"/>
                </a:defRPr>
              </a:pPr>
              <a:r>
                <a:t>Array</a:t>
              </a:r>
              <a:r>
                <a:rPr>
                  <a:latin typeface="+mj-lt"/>
                  <a:ea typeface="+mj-ea"/>
                  <a:cs typeface="+mj-cs"/>
                  <a:sym typeface="Times New Roman"/>
                </a:rPr>
                <a:t> </a:t>
              </a:r>
              <a:r>
                <a:t>integers1</a:t>
              </a:r>
              <a:r>
                <a:rPr sz="1600">
                  <a:latin typeface="+mj-lt"/>
                  <a:ea typeface="+mj-ea"/>
                  <a:cs typeface="+mj-cs"/>
                  <a:sym typeface="Times New Roman"/>
                </a:rPr>
                <a:t> is initialized using an initializer list.</a:t>
              </a:r>
            </a:p>
          </p:txBody>
        </p:sp>
        <p:sp>
          <p:nvSpPr>
            <p:cNvPr id="273" name="Line"/>
            <p:cNvSpPr/>
            <p:nvPr/>
          </p:nvSpPr>
          <p:spPr>
            <a:xfrm flipH="1">
              <a:off x="0" y="180975"/>
              <a:ext cx="592139" cy="18764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3092450" y="3148011"/>
            <a:ext cx="4854577" cy="1674816"/>
            <a:chOff x="0" y="0"/>
            <a:chExt cx="4854576" cy="1674814"/>
          </a:xfrm>
        </p:grpSpPr>
        <p:sp>
          <p:nvSpPr>
            <p:cNvPr id="275" name="Two values are not supplied for integers2, which will be displayed as undefined."/>
            <p:cNvSpPr txBox="1"/>
            <p:nvPr/>
          </p:nvSpPr>
          <p:spPr>
            <a:xfrm>
              <a:off x="754062" y="-1"/>
              <a:ext cx="4100515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Two values are not supplied for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integers2</a:t>
              </a:r>
              <a:r>
                <a:t>, which will be displayed as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undefined</a:t>
              </a:r>
              <a:r>
                <a:t>.</a:t>
              </a:r>
            </a:p>
          </p:txBody>
        </p:sp>
        <p:sp>
          <p:nvSpPr>
            <p:cNvPr id="276" name="Line"/>
            <p:cNvSpPr/>
            <p:nvPr/>
          </p:nvSpPr>
          <p:spPr>
            <a:xfrm flipH="1">
              <a:off x="0" y="288925"/>
              <a:ext cx="746126" cy="138589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2"/>
      <p:bldP build="whole" bldLvl="1" animBg="1" rev="0" advAuto="0" spid="27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0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InitArray2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InitArray2.html</a:t>
            </a:r>
            <a:br/>
            <a:r>
              <a:t>(2 of 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4" name="Fig. 11.4    Initializing the elements of an array."/>
          <p:cNvSpPr txBox="1"/>
          <p:nvPr/>
        </p:nvSpPr>
        <p:spPr>
          <a:xfrm>
            <a:off x="585468" y="866775"/>
            <a:ext cx="328548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Initializing the elements of an array.</a:t>
            </a:r>
          </a:p>
        </p:txBody>
      </p:sp>
      <p:pic>
        <p:nvPicPr>
          <p:cNvPr id="285" name="11_04.png" descr="11_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0336" y="1406525"/>
            <a:ext cx="3743328" cy="4860925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11.4 Examples Us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Examples Using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" name="for…in stat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for</a:t>
            </a:r>
            <a:r>
              <a:rPr sz="2800">
                <a:latin typeface="+mj-lt"/>
                <a:ea typeface="+mj-ea"/>
                <a:cs typeface="+mj-cs"/>
                <a:sym typeface="Times New Roman"/>
              </a:rPr>
              <a:t>…</a:t>
            </a:r>
            <a:r>
              <a:t>in</a:t>
            </a:r>
            <a:r>
              <a:rPr sz="2800">
                <a:latin typeface="+mj-lt"/>
                <a:ea typeface="+mj-ea"/>
                <a:cs typeface="+mj-cs"/>
                <a:sym typeface="Times New Roman"/>
              </a:rPr>
              <a:t> statement</a:t>
            </a:r>
            <a:endParaRPr sz="2800">
              <a:latin typeface="+mj-lt"/>
              <a:ea typeface="+mj-ea"/>
              <a:cs typeface="+mj-cs"/>
              <a:sym typeface="Times New Roman"/>
            </a:endParaRPr>
          </a:p>
          <a:p>
            <a:pPr lvl="1" marL="742950" indent="-285750">
              <a:spcBef>
                <a:spcPts val="0"/>
              </a:spcBef>
              <a:defRPr sz="2200"/>
            </a:pPr>
            <a:r>
              <a:t>Perform an action for each element in an array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Iterates over array elements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Assigns each element to specified variable one at a time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Ignores non-existent elements</a:t>
            </a:r>
          </a:p>
        </p:txBody>
      </p:sp>
      <p:sp>
        <p:nvSpPr>
          <p:cNvPr id="290" name="11.4 Examples Us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Examples Using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SumArray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SumArray.html</a:t>
            </a:r>
            <a:br/>
            <a:r>
              <a:t>(1 of 2)</a:t>
            </a:r>
          </a:p>
        </p:txBody>
      </p:sp>
      <p:pic>
        <p:nvPicPr>
          <p:cNvPr id="29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727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7" name="Group"/>
          <p:cNvGrpSpPr/>
          <p:nvPr/>
        </p:nvGrpSpPr>
        <p:grpSpPr>
          <a:xfrm>
            <a:off x="2366961" y="2811461"/>
            <a:ext cx="5916615" cy="1789115"/>
            <a:chOff x="0" y="0"/>
            <a:chExt cx="5916614" cy="1789113"/>
          </a:xfrm>
        </p:grpSpPr>
        <p:sp>
          <p:nvSpPr>
            <p:cNvPr id="295" name="The for loop sums the values contained in the 10-element integer array called theArray."/>
            <p:cNvSpPr txBox="1"/>
            <p:nvPr/>
          </p:nvSpPr>
          <p:spPr>
            <a:xfrm>
              <a:off x="1479550" y="0"/>
              <a:ext cx="4437064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for</a:t>
              </a:r>
              <a:r>
                <a:t> loop sums the values contained in the 10-element integer array called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theArray</a:t>
              </a:r>
              <a:r>
                <a:t>.</a:t>
              </a:r>
            </a:p>
          </p:txBody>
        </p:sp>
        <p:sp>
          <p:nvSpPr>
            <p:cNvPr id="296" name="Line"/>
            <p:cNvSpPr/>
            <p:nvPr/>
          </p:nvSpPr>
          <p:spPr>
            <a:xfrm flipH="1">
              <a:off x="-1" y="296862"/>
              <a:ext cx="1479553" cy="149225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" name="SumArray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SumArray.html</a:t>
            </a:r>
            <a:br/>
            <a:r>
              <a:t>(2 of 2)</a:t>
            </a:r>
          </a:p>
        </p:txBody>
      </p:sp>
      <p:pic>
        <p:nvPicPr>
          <p:cNvPr id="30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28209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4" name="Group"/>
          <p:cNvGrpSpPr/>
          <p:nvPr/>
        </p:nvGrpSpPr>
        <p:grpSpPr>
          <a:xfrm>
            <a:off x="4192586" y="304800"/>
            <a:ext cx="4497391" cy="881319"/>
            <a:chOff x="0" y="0"/>
            <a:chExt cx="4497390" cy="881318"/>
          </a:xfrm>
        </p:grpSpPr>
        <p:sp>
          <p:nvSpPr>
            <p:cNvPr id="302" name="Variable element is assigned a subscript in the range of 0 up to, but not including, theArray.length."/>
            <p:cNvSpPr txBox="1"/>
            <p:nvPr/>
          </p:nvSpPr>
          <p:spPr>
            <a:xfrm>
              <a:off x="792162" y="103187"/>
              <a:ext cx="3705228" cy="7781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element</a:t>
              </a:r>
              <a:r>
                <a:t> is assigned a subscript in the range of 0 up to, but not including,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theArray.length</a:t>
              </a:r>
              <a:r>
                <a:t>.</a:t>
              </a:r>
            </a:p>
          </p:txBody>
        </p:sp>
        <p:sp>
          <p:nvSpPr>
            <p:cNvPr id="303" name="Line"/>
            <p:cNvSpPr/>
            <p:nvPr/>
          </p:nvSpPr>
          <p:spPr>
            <a:xfrm flipH="1" flipV="1">
              <a:off x="-1" y="0"/>
              <a:ext cx="804865" cy="1031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" name="Objectives"/>
          <p:cNvSpPr txBox="1"/>
          <p:nvPr/>
        </p:nvSpPr>
        <p:spPr>
          <a:xfrm>
            <a:off x="731518" y="366496"/>
            <a:ext cx="7680964" cy="486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b="1" sz="2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55" name="In this tutorial, you will learn:…"/>
          <p:cNvSpPr txBox="1"/>
          <p:nvPr/>
        </p:nvSpPr>
        <p:spPr>
          <a:xfrm>
            <a:off x="731518" y="1219200"/>
            <a:ext cx="7680964" cy="3457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/>
            </a:pPr>
            <a:r>
              <a:t>In this tutorial, you will learn:</a:t>
            </a:r>
          </a:p>
          <a:p>
            <a:pPr lvl="1" marL="742950" indent="-285750">
              <a:buSzPct val="100000"/>
              <a:buChar char="–"/>
              <a:defRPr sz="2200"/>
            </a:pPr>
            <a:r>
              <a:t>To introduce the array data structure.</a:t>
            </a:r>
          </a:p>
          <a:p>
            <a:pPr lvl="1" marL="742950" indent="-285750">
              <a:buSzPct val="100000"/>
              <a:buChar char="–"/>
              <a:defRPr sz="2200"/>
            </a:pPr>
            <a:r>
              <a:t>To understand the use of arrays to store, sort and search lists and tables of values. </a:t>
            </a:r>
          </a:p>
          <a:p>
            <a:pPr lvl="1" marL="742950" indent="-285750">
              <a:buSzPct val="100000"/>
              <a:buChar char="–"/>
              <a:defRPr sz="2200"/>
            </a:pPr>
            <a:r>
              <a:t>To understand how to declare an array, initialize an array and refer to individual elements of an array.</a:t>
            </a:r>
          </a:p>
          <a:p>
            <a:pPr lvl="1" marL="742950" indent="-285750">
              <a:buSzPct val="100000"/>
              <a:buChar char="–"/>
              <a:defRPr sz="2200"/>
            </a:pPr>
            <a:r>
              <a:t>To be able to pass arrays to functions.</a:t>
            </a:r>
          </a:p>
          <a:p>
            <a:pPr lvl="1" marL="742950" indent="-285750">
              <a:buSzPct val="100000"/>
              <a:buChar char="–"/>
              <a:defRPr sz="2200"/>
            </a:pPr>
            <a:r>
              <a:t>To be able to search and sort an array.</a:t>
            </a:r>
          </a:p>
          <a:p>
            <a:pPr lvl="1" marL="742950" indent="-285750">
              <a:buSzPct val="100000"/>
              <a:buChar char="–"/>
              <a:defRPr sz="2200"/>
            </a:pPr>
            <a:r>
              <a:t>To be able to declare and manipulate multi-dimensional arrays.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7" name="Fig. 11.5    Calculating the sum of the elements of an array."/>
          <p:cNvSpPr txBox="1"/>
          <p:nvPr/>
        </p:nvSpPr>
        <p:spPr>
          <a:xfrm>
            <a:off x="585468" y="866775"/>
            <a:ext cx="4403685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Calculating the sum of the elements of an array.</a:t>
            </a:r>
          </a:p>
        </p:txBody>
      </p:sp>
      <p:pic>
        <p:nvPicPr>
          <p:cNvPr id="308" name="11_04.png" descr="11_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0336" y="1406525"/>
            <a:ext cx="3743328" cy="4860925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11.4 Examples Us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Examples Using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" name="Arrays can provide shorter and cleaner substitute for switch state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Arrays can provide shorter and cleaner substitute for</a:t>
            </a:r>
            <a:r>
              <a:rPr sz="2400"/>
              <a:t> </a:t>
            </a:r>
            <a:r>
              <a:rPr sz="2400">
                <a:latin typeface="Lucida Console"/>
                <a:ea typeface="Lucida Console"/>
                <a:cs typeface="Lucida Console"/>
                <a:sym typeface="Lucida Console"/>
              </a:rPr>
              <a:t>switch</a:t>
            </a:r>
            <a:r>
              <a:t> statements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Each element represents one case</a:t>
            </a:r>
          </a:p>
        </p:txBody>
      </p:sp>
      <p:sp>
        <p:nvSpPr>
          <p:cNvPr id="313" name="11.4 Examples Us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Examples Using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RollDie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RollDie.html</a:t>
            </a:r>
            <a:br/>
            <a:r>
              <a:t>(1 of 2)</a:t>
            </a:r>
          </a:p>
        </p:txBody>
      </p:sp>
      <p:pic>
        <p:nvPicPr>
          <p:cNvPr id="31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24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Group"/>
          <p:cNvGrpSpPr/>
          <p:nvPr/>
        </p:nvGrpSpPr>
        <p:grpSpPr>
          <a:xfrm>
            <a:off x="2147886" y="2636836"/>
            <a:ext cx="5708653" cy="1754191"/>
            <a:chOff x="0" y="0"/>
            <a:chExt cx="5708651" cy="1754189"/>
          </a:xfrm>
        </p:grpSpPr>
        <p:sp>
          <p:nvSpPr>
            <p:cNvPr id="318" name="Referencing Array frequency replaces the switch statement used in Chapter 10’s example."/>
            <p:cNvSpPr txBox="1"/>
            <p:nvPr/>
          </p:nvSpPr>
          <p:spPr>
            <a:xfrm>
              <a:off x="962025" y="-1"/>
              <a:ext cx="4746627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Referencing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Array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frequency</a:t>
              </a:r>
              <a:r>
                <a:t> replaces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switch</a:t>
              </a:r>
              <a:r>
                <a:t> statement used in Chapter 10’s example.</a:t>
              </a:r>
            </a:p>
          </p:txBody>
        </p:sp>
        <p:sp>
          <p:nvSpPr>
            <p:cNvPr id="319" name="Line"/>
            <p:cNvSpPr/>
            <p:nvPr/>
          </p:nvSpPr>
          <p:spPr>
            <a:xfrm flipH="1">
              <a:off x="-1" y="301625"/>
              <a:ext cx="962028" cy="14525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RollDie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RollDie.html</a:t>
            </a:r>
            <a:br/>
            <a:r>
              <a:t>(2 of 2)</a:t>
            </a:r>
          </a:p>
        </p:txBody>
      </p:sp>
      <p:pic>
        <p:nvPicPr>
          <p:cNvPr id="32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474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" name="Fig. 11.6    Dice-rolling program using arrays instead of a switch."/>
          <p:cNvSpPr txBox="1"/>
          <p:nvPr/>
        </p:nvSpPr>
        <p:spPr>
          <a:xfrm>
            <a:off x="585469" y="866775"/>
            <a:ext cx="4881323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Dice-rolling program using arrays instead of a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switch</a:t>
            </a:r>
            <a:r>
              <a:t>.</a:t>
            </a:r>
          </a:p>
        </p:txBody>
      </p:sp>
      <p:pic>
        <p:nvPicPr>
          <p:cNvPr id="328" name="11_06.png" descr="11_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724400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11.4 Examples Us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Examples Using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2" name="11.5 Random Image Generator Us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 Random Image Generator Using Arrays</a:t>
            </a:r>
          </a:p>
        </p:txBody>
      </p:sp>
      <p:sp>
        <p:nvSpPr>
          <p:cNvPr id="333" name="Cleaner approach than previous vers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Cleaner approach than previous version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Specify any file name rather than integers 1-7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Result of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Math.random</a:t>
            </a:r>
            <a:r>
              <a:t> call is index into array of image file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" name="RandomPicture2 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RandomPicture2</a:t>
            </a:r>
            <a:br/>
            <a:r>
              <a:t>.html</a:t>
            </a:r>
          </a:p>
        </p:txBody>
      </p:sp>
      <p:pic>
        <p:nvPicPr>
          <p:cNvPr id="33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378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581401"/>
            <a:ext cx="6919914" cy="330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Fig. 11.7    Random image generation using arrays."/>
          <p:cNvSpPr txBox="1"/>
          <p:nvPr/>
        </p:nvSpPr>
        <p:spPr>
          <a:xfrm>
            <a:off x="585469" y="866775"/>
            <a:ext cx="3718578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Random image generation using arrays.</a:t>
            </a:r>
          </a:p>
        </p:txBody>
      </p:sp>
      <p:pic>
        <p:nvPicPr>
          <p:cNvPr id="342" name="6a.png" descr="6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250" y="2000250"/>
            <a:ext cx="3286125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6b.png" descr="6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0625" y="2000250"/>
            <a:ext cx="3286125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11.5 Random Image Generator Us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 Random Image Generator Using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11.6 References and Reference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 References and Reference Parameters</a:t>
            </a:r>
          </a:p>
        </p:txBody>
      </p:sp>
      <p:sp>
        <p:nvSpPr>
          <p:cNvPr id="348" name="Two ways to pass parame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ways to pass parameters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Pass-by-value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Pass copy of original value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Default for numbers and booleans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Original variable is unchanged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Pass-by-reference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How objects are passed, like arrays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Pass location in memory of value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Allows direct access to original value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Improves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11.7 Passing Arrays to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Passing Arrays to Functions</a:t>
            </a:r>
          </a:p>
        </p:txBody>
      </p:sp>
      <p:sp>
        <p:nvSpPr>
          <p:cNvPr id="352" name="Name of array is arg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 of array is argument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Not necessary to also pass size of array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Arrays know their size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Passed by reference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Individual elements are passed by value if numbers or booleans</a:t>
            </a:r>
          </a:p>
          <a:p>
            <a:pPr>
              <a:spcBef>
                <a:spcPts val="500"/>
              </a:spcBef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Array.join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Creates string containing all array elements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Specify separator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" name="11.1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Introduction</a:t>
            </a:r>
          </a:p>
        </p:txBody>
      </p:sp>
      <p:sp>
        <p:nvSpPr>
          <p:cNvPr id="59" name="Array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Arrays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Data structures of related items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Also called Collections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Dynamic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5" name="PassArray.html (1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PassArray.html</a:t>
            </a:r>
            <a:br/>
            <a:r>
              <a:t>(1 of 3)</a:t>
            </a:r>
          </a:p>
        </p:txBody>
      </p:sp>
      <p:pic>
        <p:nvPicPr>
          <p:cNvPr id="35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210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9" name="Group"/>
          <p:cNvGrpSpPr/>
          <p:nvPr/>
        </p:nvGrpSpPr>
        <p:grpSpPr>
          <a:xfrm>
            <a:off x="1895475" y="3117848"/>
            <a:ext cx="5783265" cy="1708153"/>
            <a:chOff x="0" y="0"/>
            <a:chExt cx="5783263" cy="1708151"/>
          </a:xfrm>
        </p:grpSpPr>
        <p:sp>
          <p:nvSpPr>
            <p:cNvPr id="357" name="The first call to function outputArray displays the contents of the Array a before it is modified."/>
            <p:cNvSpPr txBox="1"/>
            <p:nvPr/>
          </p:nvSpPr>
          <p:spPr>
            <a:xfrm>
              <a:off x="1001712" y="-1"/>
              <a:ext cx="4781553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The first call to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outputArray</a:t>
              </a:r>
              <a:r>
                <a:t> displays the contents of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Array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</a:t>
              </a:r>
              <a:r>
                <a:t> before it is modified.</a:t>
              </a:r>
            </a:p>
          </p:txBody>
        </p:sp>
        <p:sp>
          <p:nvSpPr>
            <p:cNvPr id="358" name="Line"/>
            <p:cNvSpPr/>
            <p:nvPr/>
          </p:nvSpPr>
          <p:spPr>
            <a:xfrm flipH="1">
              <a:off x="0" y="295274"/>
              <a:ext cx="982664" cy="141287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62" name="Group"/>
          <p:cNvGrpSpPr/>
          <p:nvPr/>
        </p:nvGrpSpPr>
        <p:grpSpPr>
          <a:xfrm>
            <a:off x="2373312" y="4470398"/>
            <a:ext cx="6045203" cy="1063628"/>
            <a:chOff x="0" y="0"/>
            <a:chExt cx="6045201" cy="1063626"/>
          </a:xfrm>
        </p:grpSpPr>
        <p:sp>
          <p:nvSpPr>
            <p:cNvPr id="360" name="Function modifyArray multiplies each element by 2."/>
            <p:cNvSpPr txBox="1"/>
            <p:nvPr/>
          </p:nvSpPr>
          <p:spPr>
            <a:xfrm>
              <a:off x="1209674" y="-1"/>
              <a:ext cx="4835529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modifyArray</a:t>
              </a:r>
              <a:r>
                <a:t> multiplies each element by 2.</a:t>
              </a:r>
            </a:p>
          </p:txBody>
        </p:sp>
        <p:sp>
          <p:nvSpPr>
            <p:cNvPr id="361" name="Line"/>
            <p:cNvSpPr/>
            <p:nvPr/>
          </p:nvSpPr>
          <p:spPr>
            <a:xfrm flipH="1">
              <a:off x="0" y="176212"/>
              <a:ext cx="1209676" cy="8874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" grpId="1"/>
      <p:bldP build="whole" bldLvl="1" animBg="1" rev="0" advAuto="0" spid="362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5" name="PassArray.html (2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PassArray.html</a:t>
            </a:r>
            <a:br/>
            <a:r>
              <a:t>(2 of 3)</a:t>
            </a:r>
          </a:p>
        </p:txBody>
      </p:sp>
      <p:pic>
        <p:nvPicPr>
          <p:cNvPr id="36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4991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9" name="Group"/>
          <p:cNvGrpSpPr/>
          <p:nvPr/>
        </p:nvGrpSpPr>
        <p:grpSpPr>
          <a:xfrm>
            <a:off x="2287586" y="392112"/>
            <a:ext cx="5129215" cy="678119"/>
            <a:chOff x="0" y="0"/>
            <a:chExt cx="5129214" cy="678117"/>
          </a:xfrm>
        </p:grpSpPr>
        <p:sp>
          <p:nvSpPr>
            <p:cNvPr id="367" name="Again, function outputArray is called to show that the contents of Array a have been modified."/>
            <p:cNvSpPr txBox="1"/>
            <p:nvPr/>
          </p:nvSpPr>
          <p:spPr>
            <a:xfrm>
              <a:off x="833437" y="128587"/>
              <a:ext cx="4295778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Again,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outputArray</a:t>
              </a:r>
              <a:r>
                <a:t> is called to show that the contents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Array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</a:t>
              </a:r>
              <a:r>
                <a:t> have been modified.</a:t>
              </a:r>
            </a:p>
          </p:txBody>
        </p:sp>
        <p:sp>
          <p:nvSpPr>
            <p:cNvPr id="368" name="Line"/>
            <p:cNvSpPr/>
            <p:nvPr/>
          </p:nvSpPr>
          <p:spPr>
            <a:xfrm flipH="1" flipV="1">
              <a:off x="-1" y="0"/>
              <a:ext cx="833440" cy="4175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3194049" y="4265612"/>
            <a:ext cx="4759328" cy="1282957"/>
            <a:chOff x="0" y="0"/>
            <a:chExt cx="4759326" cy="1282956"/>
          </a:xfrm>
        </p:grpSpPr>
        <p:sp>
          <p:nvSpPr>
            <p:cNvPr id="370" name="Method join takes as its argument a string containing a separator that should be used to separate the elements of the array in the string that is returned."/>
            <p:cNvSpPr txBox="1"/>
            <p:nvPr/>
          </p:nvSpPr>
          <p:spPr>
            <a:xfrm>
              <a:off x="625475" y="276225"/>
              <a:ext cx="4133853" cy="10067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Method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join</a:t>
              </a:r>
              <a:r>
                <a:t> takes as its argument a string containing a separator that should be used to separate the elements of the array in the string that is returned.</a:t>
              </a:r>
            </a:p>
          </p:txBody>
        </p:sp>
        <p:sp>
          <p:nvSpPr>
            <p:cNvPr id="371" name="Line"/>
            <p:cNvSpPr/>
            <p:nvPr/>
          </p:nvSpPr>
          <p:spPr>
            <a:xfrm flipH="1" flipV="1">
              <a:off x="0" y="0"/>
              <a:ext cx="611189" cy="8207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3349625" y="1485899"/>
            <a:ext cx="4795839" cy="549532"/>
            <a:chOff x="0" y="0"/>
            <a:chExt cx="4795837" cy="549530"/>
          </a:xfrm>
        </p:grpSpPr>
        <p:sp>
          <p:nvSpPr>
            <p:cNvPr id="373" name="Function modifyElement multiplies the contents of a[ 3 ] by 2."/>
            <p:cNvSpPr txBox="1"/>
            <p:nvPr/>
          </p:nvSpPr>
          <p:spPr>
            <a:xfrm>
              <a:off x="1165224" y="0"/>
              <a:ext cx="3630615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modifyElement</a:t>
              </a:r>
              <a:r>
                <a:t> multiplies the contents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a[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3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]</a:t>
              </a:r>
              <a:r>
                <a:t> by 2.</a:t>
              </a:r>
            </a:p>
          </p:txBody>
        </p:sp>
        <p:sp>
          <p:nvSpPr>
            <p:cNvPr id="374" name="Line"/>
            <p:cNvSpPr/>
            <p:nvPr/>
          </p:nvSpPr>
          <p:spPr>
            <a:xfrm flipH="1">
              <a:off x="0" y="274638"/>
              <a:ext cx="1158876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78" name="Group"/>
          <p:cNvGrpSpPr/>
          <p:nvPr/>
        </p:nvGrpSpPr>
        <p:grpSpPr>
          <a:xfrm>
            <a:off x="4441825" y="1377949"/>
            <a:ext cx="4373565" cy="1425833"/>
            <a:chOff x="0" y="0"/>
            <a:chExt cx="4373563" cy="1425831"/>
          </a:xfrm>
        </p:grpSpPr>
        <p:sp>
          <p:nvSpPr>
            <p:cNvPr id="376" name="The value of a[ 3 ] is output to show its contents before it is modified."/>
            <p:cNvSpPr txBox="1"/>
            <p:nvPr/>
          </p:nvSpPr>
          <p:spPr>
            <a:xfrm>
              <a:off x="481012" y="876301"/>
              <a:ext cx="3892553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a[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3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]</a:t>
              </a:r>
              <a:r>
                <a:t> is output to show its contents before it is modified.</a:t>
              </a:r>
            </a:p>
          </p:txBody>
        </p:sp>
        <p:sp>
          <p:nvSpPr>
            <p:cNvPr id="377" name="Line"/>
            <p:cNvSpPr/>
            <p:nvPr/>
          </p:nvSpPr>
          <p:spPr>
            <a:xfrm flipH="1" flipV="1">
              <a:off x="0" y="0"/>
              <a:ext cx="479426" cy="8683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3"/>
      <p:bldP build="whole" bldLvl="1" animBg="1" rev="0" advAuto="0" spid="369" grpId="1"/>
      <p:bldP build="whole" bldLvl="1" animBg="1" rev="0" advAuto="0" spid="372" grpId="4"/>
      <p:bldP build="whole" bldLvl="1" animBg="1" rev="0" advAuto="0" spid="378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PassArray.html (3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PassArray.html</a:t>
            </a:r>
            <a:br/>
            <a:r>
              <a:t>(3 of 3)</a:t>
            </a:r>
          </a:p>
        </p:txBody>
      </p:sp>
      <p:pic>
        <p:nvPicPr>
          <p:cNvPr id="38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883400" cy="4394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5" name="Group"/>
          <p:cNvGrpSpPr/>
          <p:nvPr/>
        </p:nvGrpSpPr>
        <p:grpSpPr>
          <a:xfrm>
            <a:off x="3201986" y="1222375"/>
            <a:ext cx="4854578" cy="846394"/>
            <a:chOff x="0" y="0"/>
            <a:chExt cx="4854576" cy="846392"/>
          </a:xfrm>
        </p:grpSpPr>
        <p:sp>
          <p:nvSpPr>
            <p:cNvPr id="383" name="Multiply each element in theArray by 2."/>
            <p:cNvSpPr txBox="1"/>
            <p:nvPr/>
          </p:nvSpPr>
          <p:spPr>
            <a:xfrm>
              <a:off x="887412" y="525462"/>
              <a:ext cx="3967165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Multiply each element in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theArray</a:t>
              </a:r>
              <a:r>
                <a:t> by 2.</a:t>
              </a:r>
            </a:p>
          </p:txBody>
        </p:sp>
        <p:sp>
          <p:nvSpPr>
            <p:cNvPr id="384" name="Line"/>
            <p:cNvSpPr/>
            <p:nvPr/>
          </p:nvSpPr>
          <p:spPr>
            <a:xfrm flipH="1" flipV="1">
              <a:off x="-1" y="0"/>
              <a:ext cx="881065" cy="7000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8" name="Fig. 11.8    Passing arrays and individual array elements to functions."/>
          <p:cNvSpPr txBox="1"/>
          <p:nvPr/>
        </p:nvSpPr>
        <p:spPr>
          <a:xfrm>
            <a:off x="585469" y="866775"/>
            <a:ext cx="5299728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Passing arrays and individual array elements to functions.</a:t>
            </a:r>
          </a:p>
        </p:txBody>
      </p:sp>
      <p:pic>
        <p:nvPicPr>
          <p:cNvPr id="389" name="11_07.png" descr="11_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0" y="1700211"/>
            <a:ext cx="4953000" cy="345757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11.7 Passing Arrays to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Passing Arrays to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11.8 Sort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 Sorting Arrays</a:t>
            </a:r>
          </a:p>
        </p:txBody>
      </p:sp>
      <p:sp>
        <p:nvSpPr>
          <p:cNvPr id="394" name="Sor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Important computing task</a:t>
            </a:r>
            <a:endParaRPr sz="2000">
              <a:latin typeface="Lucida Console"/>
              <a:ea typeface="Lucida Console"/>
              <a:cs typeface="Lucida Console"/>
              <a:sym typeface="Lucida Console"/>
            </a:endParaRPr>
          </a:p>
          <a:p>
            <a:pPr>
              <a:spcBef>
                <a:spcPts val="500"/>
              </a:spcBef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Array.sort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Defaults to string comparison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Optional comparator function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Return negative if first argument less than second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Return zero if arguments equal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Return positive if first argument greater than second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Sort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Sort.html</a:t>
            </a:r>
            <a:br/>
            <a:r>
              <a:t>(1 of 2)</a:t>
            </a:r>
          </a:p>
        </p:txBody>
      </p:sp>
      <p:pic>
        <p:nvPicPr>
          <p:cNvPr id="398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486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1" name="Group"/>
          <p:cNvGrpSpPr/>
          <p:nvPr/>
        </p:nvGrpSpPr>
        <p:grpSpPr>
          <a:xfrm>
            <a:off x="1757362" y="2590799"/>
            <a:ext cx="6043616" cy="1970090"/>
            <a:chOff x="0" y="0"/>
            <a:chExt cx="6043615" cy="1970089"/>
          </a:xfrm>
        </p:grpSpPr>
        <p:sp>
          <p:nvSpPr>
            <p:cNvPr id="399" name="Method sort takes as its optional argument the name of a function that compares two arguments and returns a value of –1, 0 or 1."/>
            <p:cNvSpPr txBox="1"/>
            <p:nvPr/>
          </p:nvSpPr>
          <p:spPr>
            <a:xfrm>
              <a:off x="1062037" y="-1"/>
              <a:ext cx="4981579" cy="7781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Method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sort</a:t>
              </a:r>
              <a:r>
                <a:t> takes as its optional argument the name of a function that compares two arguments and returns a value of –1, 0 or 1.</a:t>
              </a:r>
            </a:p>
          </p:txBody>
        </p:sp>
        <p:sp>
          <p:nvSpPr>
            <p:cNvPr id="400" name="Line"/>
            <p:cNvSpPr/>
            <p:nvPr/>
          </p:nvSpPr>
          <p:spPr>
            <a:xfrm flipH="1">
              <a:off x="0" y="417512"/>
              <a:ext cx="1062039" cy="155257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Sort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Sort.html</a:t>
            </a:r>
            <a:br/>
            <a:r>
              <a:t>(2 of 2)</a:t>
            </a:r>
          </a:p>
        </p:txBody>
      </p:sp>
      <p:pic>
        <p:nvPicPr>
          <p:cNvPr id="40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4521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8" name="Group"/>
          <p:cNvGrpSpPr/>
          <p:nvPr/>
        </p:nvGrpSpPr>
        <p:grpSpPr>
          <a:xfrm>
            <a:off x="3086099" y="2365375"/>
            <a:ext cx="5351466" cy="986094"/>
            <a:chOff x="0" y="0"/>
            <a:chExt cx="5351463" cy="986092"/>
          </a:xfrm>
        </p:grpSpPr>
        <p:sp>
          <p:nvSpPr>
            <p:cNvPr id="406" name="Function compareIntegers calculates the difference between the integer values of its arguments."/>
            <p:cNvSpPr txBox="1"/>
            <p:nvPr/>
          </p:nvSpPr>
          <p:spPr>
            <a:xfrm>
              <a:off x="617537" y="436562"/>
              <a:ext cx="4733928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compareIntegers</a:t>
              </a:r>
              <a:r>
                <a:t> calculates the difference between the integer values of its arguments.</a:t>
              </a:r>
            </a:p>
          </p:txBody>
        </p:sp>
        <p:sp>
          <p:nvSpPr>
            <p:cNvPr id="407" name="Line"/>
            <p:cNvSpPr/>
            <p:nvPr/>
          </p:nvSpPr>
          <p:spPr>
            <a:xfrm flipH="1" flipV="1">
              <a:off x="0" y="0"/>
              <a:ext cx="604839" cy="74612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1" name="Fig. 11.9    Sorting an array with sort."/>
          <p:cNvSpPr txBox="1"/>
          <p:nvPr/>
        </p:nvSpPr>
        <p:spPr>
          <a:xfrm>
            <a:off x="585468" y="866775"/>
            <a:ext cx="241931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Sorting an array with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sort</a:t>
            </a:r>
            <a:r>
              <a:t>.</a:t>
            </a:r>
          </a:p>
        </p:txBody>
      </p:sp>
      <p:pic>
        <p:nvPicPr>
          <p:cNvPr id="412" name="11_08.png" descr="11_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6425" y="2090736"/>
            <a:ext cx="5391150" cy="2676527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11.8 Sort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 Sorting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6" name="11.9 Searching Arrays: Linear Search and Binary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 Searching Arrays: Linear Search and Binary Search</a:t>
            </a:r>
          </a:p>
        </p:txBody>
      </p:sp>
      <p:sp>
        <p:nvSpPr>
          <p:cNvPr id="417" name="Searc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Searching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Look for matching key value</a:t>
            </a:r>
          </a:p>
          <a:p>
            <a:pPr/>
            <a:r>
              <a:t>Linear search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Iterate through each element until match found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Inefficient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Worst case scenario, must test entire array</a:t>
            </a:r>
          </a:p>
          <a:p>
            <a:pPr/>
            <a:r>
              <a:t>Binary search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Requires sorted data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Cuts search range in half each iteration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Efficient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Only look at small fraction of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0" name="LinearSearch.html (1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LinearSearch.html</a:t>
            </a:r>
            <a:br/>
            <a:r>
              <a:t>(1 of 3)</a:t>
            </a:r>
          </a:p>
        </p:txBody>
      </p:sp>
      <p:pic>
        <p:nvPicPr>
          <p:cNvPr id="42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482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4" name="Group"/>
          <p:cNvGrpSpPr/>
          <p:nvPr/>
        </p:nvGrpSpPr>
        <p:grpSpPr>
          <a:xfrm>
            <a:off x="2679698" y="1765299"/>
            <a:ext cx="6273803" cy="1344615"/>
            <a:chOff x="0" y="0"/>
            <a:chExt cx="6273801" cy="1344614"/>
          </a:xfrm>
        </p:grpSpPr>
        <p:sp>
          <p:nvSpPr>
            <p:cNvPr id="422" name="Array a is initiated with 100 elements."/>
            <p:cNvSpPr txBox="1"/>
            <p:nvPr/>
          </p:nvSpPr>
          <p:spPr>
            <a:xfrm>
              <a:off x="1666875" y="-1"/>
              <a:ext cx="4606927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400">
                  <a:latin typeface="Lucida Console"/>
                  <a:ea typeface="Lucida Console"/>
                  <a:cs typeface="Lucida Console"/>
                  <a:sym typeface="Lucida Console"/>
                </a:defRPr>
              </a:pPr>
              <a:r>
                <a:t>Array</a:t>
              </a:r>
              <a:r>
                <a:rPr>
                  <a:latin typeface="+mj-lt"/>
                  <a:ea typeface="+mj-ea"/>
                  <a:cs typeface="+mj-cs"/>
                  <a:sym typeface="Times New Roman"/>
                </a:rPr>
                <a:t> </a:t>
              </a:r>
              <a:r>
                <a:t>a</a:t>
              </a:r>
              <a:r>
                <a:rPr sz="1600">
                  <a:latin typeface="+mj-lt"/>
                  <a:ea typeface="+mj-ea"/>
                  <a:cs typeface="+mj-cs"/>
                  <a:sym typeface="Times New Roman"/>
                </a:rPr>
                <a:t> is initiated with 100 elements.</a:t>
              </a:r>
            </a:p>
          </p:txBody>
        </p:sp>
        <p:sp>
          <p:nvSpPr>
            <p:cNvPr id="423" name="Line"/>
            <p:cNvSpPr/>
            <p:nvPr/>
          </p:nvSpPr>
          <p:spPr>
            <a:xfrm flipH="1">
              <a:off x="-1" y="174625"/>
              <a:ext cx="1666878" cy="116999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27" name="Group"/>
          <p:cNvGrpSpPr/>
          <p:nvPr/>
        </p:nvGrpSpPr>
        <p:grpSpPr>
          <a:xfrm>
            <a:off x="2138362" y="2832099"/>
            <a:ext cx="6229353" cy="1217615"/>
            <a:chOff x="0" y="0"/>
            <a:chExt cx="6229351" cy="1217613"/>
          </a:xfrm>
        </p:grpSpPr>
        <p:sp>
          <p:nvSpPr>
            <p:cNvPr id="425" name="Array a is populated with the even integers 0 to 198."/>
            <p:cNvSpPr txBox="1"/>
            <p:nvPr/>
          </p:nvSpPr>
          <p:spPr>
            <a:xfrm>
              <a:off x="1628774" y="-1"/>
              <a:ext cx="4600579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400">
                  <a:latin typeface="Lucida Console"/>
                  <a:ea typeface="Lucida Console"/>
                  <a:cs typeface="Lucida Console"/>
                  <a:sym typeface="Lucida Console"/>
                </a:defRPr>
              </a:pPr>
              <a:r>
                <a:t>Array</a:t>
              </a:r>
              <a:r>
                <a:rPr>
                  <a:latin typeface="+mj-lt"/>
                  <a:ea typeface="+mj-ea"/>
                  <a:cs typeface="+mj-cs"/>
                  <a:sym typeface="Times New Roman"/>
                </a:rPr>
                <a:t> </a:t>
              </a:r>
              <a:r>
                <a:t>a</a:t>
              </a:r>
              <a:r>
                <a:rPr sz="1600">
                  <a:latin typeface="+mj-lt"/>
                  <a:ea typeface="+mj-ea"/>
                  <a:cs typeface="+mj-cs"/>
                  <a:sym typeface="Times New Roman"/>
                </a:rPr>
                <a:t> is populated with the even integers 0 to 198.</a:t>
              </a:r>
            </a:p>
          </p:txBody>
        </p:sp>
        <p:sp>
          <p:nvSpPr>
            <p:cNvPr id="426" name="Line"/>
            <p:cNvSpPr/>
            <p:nvPr/>
          </p:nvSpPr>
          <p:spPr>
            <a:xfrm flipH="1">
              <a:off x="0" y="161924"/>
              <a:ext cx="1625601" cy="105569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7" grpId="2"/>
      <p:bldP build="whole" bldLvl="1" animBg="1" rev="0" advAuto="0" spid="4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" name="11.2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Arrays</a:t>
            </a:r>
          </a:p>
        </p:txBody>
      </p:sp>
      <p:sp>
        <p:nvSpPr>
          <p:cNvPr id="63" name="Arrays in JavaScrip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Arrays in JavaScript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Each element referenced by a number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Start at “zeroth element”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Subscript or index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Accessing a specific element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Name of array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Brackets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Number of element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Arrays know their length</a:t>
            </a:r>
          </a:p>
          <a:p>
            <a:pPr lvl="2" marL="1143000" indent="-228600">
              <a:spcBef>
                <a:spcPts val="0"/>
              </a:spcBef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length</a:t>
            </a:r>
            <a:r>
              <a:rPr sz="2000">
                <a:latin typeface="+mj-lt"/>
                <a:ea typeface="+mj-ea"/>
                <a:cs typeface="+mj-cs"/>
                <a:sym typeface="Times New Roman"/>
              </a:rPr>
              <a:t> property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0" name="LinearSearch.html (2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LinearSearch.html</a:t>
            </a:r>
            <a:br/>
            <a:r>
              <a:t>(2 of 3)</a:t>
            </a:r>
          </a:p>
        </p:txBody>
      </p:sp>
      <p:pic>
        <p:nvPicPr>
          <p:cNvPr id="43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4267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4" name="Group"/>
          <p:cNvGrpSpPr/>
          <p:nvPr/>
        </p:nvGrpSpPr>
        <p:grpSpPr>
          <a:xfrm>
            <a:off x="3940174" y="912812"/>
            <a:ext cx="4281490" cy="932119"/>
            <a:chOff x="0" y="0"/>
            <a:chExt cx="4281489" cy="932117"/>
          </a:xfrm>
        </p:grpSpPr>
        <p:sp>
          <p:nvSpPr>
            <p:cNvPr id="432" name="Get value of search key from the input field in the XHTML form."/>
            <p:cNvSpPr txBox="1"/>
            <p:nvPr/>
          </p:nvSpPr>
          <p:spPr>
            <a:xfrm>
              <a:off x="261936" y="382587"/>
              <a:ext cx="4019555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spcBef>
                  <a:spcPts val="900"/>
                </a:spcBef>
                <a:defRPr sz="1600"/>
              </a:lvl1pPr>
            </a:lstStyle>
            <a:p>
              <a:pPr/>
              <a:r>
                <a:t>Get value of search key from the input field in the XHTML form.</a:t>
              </a:r>
            </a:p>
          </p:txBody>
        </p:sp>
        <p:sp>
          <p:nvSpPr>
            <p:cNvPr id="433" name="Line"/>
            <p:cNvSpPr/>
            <p:nvPr/>
          </p:nvSpPr>
          <p:spPr>
            <a:xfrm flipH="1" flipV="1">
              <a:off x="0" y="0"/>
              <a:ext cx="255589" cy="69215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37" name="Group"/>
          <p:cNvGrpSpPr/>
          <p:nvPr/>
        </p:nvGrpSpPr>
        <p:grpSpPr>
          <a:xfrm>
            <a:off x="3246437" y="2147887"/>
            <a:ext cx="4867278" cy="913069"/>
            <a:chOff x="0" y="0"/>
            <a:chExt cx="4867276" cy="913067"/>
          </a:xfrm>
        </p:grpSpPr>
        <p:sp>
          <p:nvSpPr>
            <p:cNvPr id="435" name="Calling function linearSearch and passing it the Array a and the value of variable searchKey as an integer."/>
            <p:cNvSpPr txBox="1"/>
            <p:nvPr/>
          </p:nvSpPr>
          <p:spPr>
            <a:xfrm>
              <a:off x="538162" y="134937"/>
              <a:ext cx="4329116" cy="7781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Calling 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linearSearch</a:t>
              </a:r>
              <a:r>
                <a:t> and passing it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Array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</a:t>
              </a:r>
              <a:r>
                <a:t> and the value of 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searchKey</a:t>
              </a:r>
              <a:r>
                <a:t> as an integer.</a:t>
              </a:r>
            </a:p>
          </p:txBody>
        </p:sp>
        <p:sp>
          <p:nvSpPr>
            <p:cNvPr id="436" name="Line"/>
            <p:cNvSpPr/>
            <p:nvPr/>
          </p:nvSpPr>
          <p:spPr>
            <a:xfrm flipH="1" flipV="1">
              <a:off x="0" y="0"/>
              <a:ext cx="538164" cy="53816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4" grpId="1"/>
      <p:bldP build="whole" bldLvl="1" animBg="1" rev="0" advAuto="0" spid="437" grpId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" name="LinearSearch.html (3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LinearSearch.html</a:t>
            </a:r>
            <a:br/>
            <a:r>
              <a:t>(3 of 3)</a:t>
            </a:r>
          </a:p>
        </p:txBody>
      </p:sp>
      <p:pic>
        <p:nvPicPr>
          <p:cNvPr id="44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451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5" name="Group"/>
          <p:cNvGrpSpPr/>
          <p:nvPr/>
        </p:nvGrpSpPr>
        <p:grpSpPr>
          <a:xfrm>
            <a:off x="2120898" y="393700"/>
            <a:ext cx="3240091" cy="1813182"/>
            <a:chOff x="0" y="0"/>
            <a:chExt cx="3240090" cy="1813180"/>
          </a:xfrm>
        </p:grpSpPr>
        <p:sp>
          <p:nvSpPr>
            <p:cNvPr id="442" name="Variable theArray gets the value of Array a and variable key gets the value of variable searchKey."/>
            <p:cNvSpPr txBox="1"/>
            <p:nvPr/>
          </p:nvSpPr>
          <p:spPr>
            <a:xfrm>
              <a:off x="-1" y="1035050"/>
              <a:ext cx="3240091" cy="7781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theArray</a:t>
              </a:r>
              <a:r>
                <a:t> gets the value of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Array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</a:t>
              </a:r>
              <a:r>
                <a:t> and variable key gets the value of variable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searchKey</a:t>
              </a:r>
              <a:r>
                <a:t>.</a:t>
              </a:r>
            </a:p>
          </p:txBody>
        </p:sp>
        <p:sp>
          <p:nvSpPr>
            <p:cNvPr id="443" name="Line"/>
            <p:cNvSpPr/>
            <p:nvPr/>
          </p:nvSpPr>
          <p:spPr>
            <a:xfrm flipH="1" flipV="1">
              <a:off x="1176337" y="12700"/>
              <a:ext cx="147640" cy="10287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4" name="Line"/>
            <p:cNvSpPr/>
            <p:nvPr/>
          </p:nvSpPr>
          <p:spPr>
            <a:xfrm flipV="1">
              <a:off x="1350962" y="0"/>
              <a:ext cx="282577" cy="103505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48" name="Group"/>
          <p:cNvGrpSpPr/>
          <p:nvPr/>
        </p:nvGrpSpPr>
        <p:grpSpPr>
          <a:xfrm>
            <a:off x="3175000" y="1138237"/>
            <a:ext cx="4827589" cy="1262319"/>
            <a:chOff x="0" y="0"/>
            <a:chExt cx="4827588" cy="1262317"/>
          </a:xfrm>
        </p:grpSpPr>
        <p:sp>
          <p:nvSpPr>
            <p:cNvPr id="446" name="Function linearSearch compares each each element with a search key."/>
            <p:cNvSpPr txBox="1"/>
            <p:nvPr/>
          </p:nvSpPr>
          <p:spPr>
            <a:xfrm>
              <a:off x="1103312" y="712787"/>
              <a:ext cx="3724277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linearSearch</a:t>
              </a:r>
              <a:r>
                <a:t> compares each each element with a search key.</a:t>
              </a:r>
            </a:p>
          </p:txBody>
        </p:sp>
        <p:sp>
          <p:nvSpPr>
            <p:cNvPr id="447" name="Line"/>
            <p:cNvSpPr/>
            <p:nvPr/>
          </p:nvSpPr>
          <p:spPr>
            <a:xfrm flipH="1" flipV="1">
              <a:off x="0" y="0"/>
              <a:ext cx="1103314" cy="10017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5" grpId="1"/>
      <p:bldP build="whole" bldLvl="1" animBg="1" rev="0" advAuto="0" spid="448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Fig. 11.10    Linear search of an array."/>
          <p:cNvSpPr txBox="1"/>
          <p:nvPr/>
        </p:nvSpPr>
        <p:spPr>
          <a:xfrm>
            <a:off x="585469" y="1146175"/>
            <a:ext cx="2404525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Linear search of an array.</a:t>
            </a:r>
          </a:p>
        </p:txBody>
      </p:sp>
      <p:pic>
        <p:nvPicPr>
          <p:cNvPr id="452" name="11_09A.png" descr="11_09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0275" y="1544637"/>
            <a:ext cx="4743450" cy="2265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11_09B.png" descr="11_09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0275" y="3995737"/>
            <a:ext cx="4743450" cy="2265364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11.9 Searching Arrays: Linear Search and Binary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 Searching Arrays: Linear Search and Binary 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7" name="BinarySearch.html (1 of 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BinarySearch.html</a:t>
            </a:r>
            <a:br/>
            <a:r>
              <a:t>(1 of 5)</a:t>
            </a:r>
          </a:p>
        </p:txBody>
      </p:sp>
      <p:pic>
        <p:nvPicPr>
          <p:cNvPr id="458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883400" cy="4483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1" name="Group"/>
          <p:cNvGrpSpPr/>
          <p:nvPr/>
        </p:nvGrpSpPr>
        <p:grpSpPr>
          <a:xfrm>
            <a:off x="2692398" y="2192336"/>
            <a:ext cx="5299077" cy="841378"/>
            <a:chOff x="0" y="0"/>
            <a:chExt cx="5299076" cy="841376"/>
          </a:xfrm>
        </p:grpSpPr>
        <p:sp>
          <p:nvSpPr>
            <p:cNvPr id="459" name="Array a is initialized with 15 elements."/>
            <p:cNvSpPr txBox="1"/>
            <p:nvPr/>
          </p:nvSpPr>
          <p:spPr>
            <a:xfrm>
              <a:off x="1754187" y="0"/>
              <a:ext cx="3544889" cy="3209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400">
                  <a:latin typeface="Lucida Console"/>
                  <a:ea typeface="Lucida Console"/>
                  <a:cs typeface="Lucida Console"/>
                  <a:sym typeface="Lucida Console"/>
                </a:defRPr>
              </a:pPr>
              <a:r>
                <a:t>Array</a:t>
              </a:r>
              <a:r>
                <a:rPr>
                  <a:latin typeface="+mj-lt"/>
                  <a:ea typeface="+mj-ea"/>
                  <a:cs typeface="+mj-cs"/>
                  <a:sym typeface="Times New Roman"/>
                </a:rPr>
                <a:t> </a:t>
              </a:r>
              <a:r>
                <a:t>a</a:t>
              </a:r>
              <a:r>
                <a:rPr sz="1600">
                  <a:latin typeface="+mj-lt"/>
                  <a:ea typeface="+mj-ea"/>
                  <a:cs typeface="+mj-cs"/>
                  <a:sym typeface="Times New Roman"/>
                </a:rPr>
                <a:t> is initialized with 15 elements.</a:t>
              </a:r>
            </a:p>
          </p:txBody>
        </p:sp>
        <p:sp>
          <p:nvSpPr>
            <p:cNvPr id="460" name="Line"/>
            <p:cNvSpPr/>
            <p:nvPr/>
          </p:nvSpPr>
          <p:spPr>
            <a:xfrm flipH="1">
              <a:off x="-1" y="188912"/>
              <a:ext cx="1739902" cy="6524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4" name="BinarySearch.html (2 of 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BinarySearch.html</a:t>
            </a:r>
            <a:br/>
            <a:r>
              <a:t>(2 of 5)</a:t>
            </a:r>
          </a:p>
        </p:txBody>
      </p:sp>
      <p:pic>
        <p:nvPicPr>
          <p:cNvPr id="46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473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8" name="Group"/>
          <p:cNvGrpSpPr/>
          <p:nvPr/>
        </p:nvGrpSpPr>
        <p:grpSpPr>
          <a:xfrm>
            <a:off x="2813050" y="1500187"/>
            <a:ext cx="5627690" cy="1620839"/>
            <a:chOff x="0" y="0"/>
            <a:chExt cx="5627688" cy="1620838"/>
          </a:xfrm>
        </p:grpSpPr>
        <p:sp>
          <p:nvSpPr>
            <p:cNvPr id="466" name="Function binarySearch receives two arguments: the Array a and the search key, searchKey."/>
            <p:cNvSpPr txBox="1"/>
            <p:nvPr/>
          </p:nvSpPr>
          <p:spPr>
            <a:xfrm>
              <a:off x="1357312" y="0"/>
              <a:ext cx="4270378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binarySearch</a:t>
              </a:r>
              <a:r>
                <a:t> receives two arguments: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Array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a</a:t>
              </a:r>
              <a:r>
                <a:t> and the search key,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searchKey</a:t>
              </a:r>
              <a:r>
                <a:t>.</a:t>
              </a:r>
            </a:p>
          </p:txBody>
        </p:sp>
        <p:sp>
          <p:nvSpPr>
            <p:cNvPr id="467" name="Line"/>
            <p:cNvSpPr/>
            <p:nvPr/>
          </p:nvSpPr>
          <p:spPr>
            <a:xfrm flipH="1">
              <a:off x="0" y="417512"/>
              <a:ext cx="1371602" cy="12033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1" name="BinarySearch.html (3 of 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BinarySearch.html</a:t>
            </a:r>
            <a:br/>
            <a:r>
              <a:t>(3 of 5)</a:t>
            </a:r>
          </a:p>
        </p:txBody>
      </p:sp>
      <p:pic>
        <p:nvPicPr>
          <p:cNvPr id="47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71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5" name="Group"/>
          <p:cNvGrpSpPr/>
          <p:nvPr/>
        </p:nvGrpSpPr>
        <p:grpSpPr>
          <a:xfrm>
            <a:off x="3175000" y="2630486"/>
            <a:ext cx="5426077" cy="1169990"/>
            <a:chOff x="0" y="0"/>
            <a:chExt cx="5426076" cy="1169988"/>
          </a:xfrm>
        </p:grpSpPr>
        <p:sp>
          <p:nvSpPr>
            <p:cNvPr id="473" name="If the key matches the middle element of a subarray, the subscript of the current element is returned."/>
            <p:cNvSpPr txBox="1"/>
            <p:nvPr/>
          </p:nvSpPr>
          <p:spPr>
            <a:xfrm>
              <a:off x="1009650" y="-1"/>
              <a:ext cx="4416427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If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key</a:t>
              </a:r>
              <a:r>
                <a:t> matches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middle</a:t>
              </a:r>
              <a:r>
                <a:t> element of a subarray, the subscript of the current element is returned.</a:t>
              </a:r>
            </a:p>
          </p:txBody>
        </p:sp>
        <p:sp>
          <p:nvSpPr>
            <p:cNvPr id="474" name="Line"/>
            <p:cNvSpPr/>
            <p:nvPr/>
          </p:nvSpPr>
          <p:spPr>
            <a:xfrm flipH="1">
              <a:off x="0" y="295275"/>
              <a:ext cx="1016001" cy="8747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78" name="Group"/>
          <p:cNvGrpSpPr/>
          <p:nvPr/>
        </p:nvGrpSpPr>
        <p:grpSpPr>
          <a:xfrm>
            <a:off x="2792411" y="3243261"/>
            <a:ext cx="5170491" cy="1109665"/>
            <a:chOff x="0" y="0"/>
            <a:chExt cx="5170489" cy="1109663"/>
          </a:xfrm>
        </p:grpSpPr>
        <p:sp>
          <p:nvSpPr>
            <p:cNvPr id="476" name="If key is less than the middle element, the high subscript is set to middle – 1."/>
            <p:cNvSpPr txBox="1"/>
            <p:nvPr/>
          </p:nvSpPr>
          <p:spPr>
            <a:xfrm>
              <a:off x="760412" y="0"/>
              <a:ext cx="4410078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If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key</a:t>
              </a:r>
              <a:r>
                <a:t> is less than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middle</a:t>
              </a:r>
              <a:r>
                <a:t> element, the high subscript is set to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middle</a:t>
              </a:r>
              <a:r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–</a:t>
              </a:r>
              <a:r>
                <a:rPr sz="1400"/>
                <a:t>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1</a:t>
              </a:r>
              <a:r>
                <a:t>.</a:t>
              </a:r>
            </a:p>
          </p:txBody>
        </p:sp>
        <p:sp>
          <p:nvSpPr>
            <p:cNvPr id="477" name="Line"/>
            <p:cNvSpPr/>
            <p:nvPr/>
          </p:nvSpPr>
          <p:spPr>
            <a:xfrm flipH="1">
              <a:off x="-1" y="282575"/>
              <a:ext cx="760415" cy="8270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81" name="Group"/>
          <p:cNvGrpSpPr/>
          <p:nvPr/>
        </p:nvGrpSpPr>
        <p:grpSpPr>
          <a:xfrm>
            <a:off x="2830511" y="4394198"/>
            <a:ext cx="4941891" cy="658816"/>
            <a:chOff x="0" y="0"/>
            <a:chExt cx="4941890" cy="658814"/>
          </a:xfrm>
        </p:grpSpPr>
        <p:sp>
          <p:nvSpPr>
            <p:cNvPr id="479" name="If key is greater then the middle elements, the high subscript is set to middle + 1."/>
            <p:cNvSpPr txBox="1"/>
            <p:nvPr/>
          </p:nvSpPr>
          <p:spPr>
            <a:xfrm>
              <a:off x="619124" y="-1"/>
              <a:ext cx="4322766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If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key</a:t>
              </a:r>
              <a:r>
                <a:t> is greater then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middle</a:t>
              </a:r>
              <a:r>
                <a:t> elements, the high subscript is set to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middle + 1</a:t>
              </a:r>
              <a:r>
                <a:t>.</a:t>
              </a:r>
            </a:p>
          </p:txBody>
        </p:sp>
        <p:sp>
          <p:nvSpPr>
            <p:cNvPr id="480" name="Line"/>
            <p:cNvSpPr/>
            <p:nvPr/>
          </p:nvSpPr>
          <p:spPr>
            <a:xfrm flipH="1">
              <a:off x="-1" y="295275"/>
              <a:ext cx="619128" cy="3635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5" grpId="1"/>
      <p:bldP build="whole" bldLvl="1" animBg="1" rev="0" advAuto="0" spid="478" grpId="2"/>
      <p:bldP build="whole" bldLvl="1" animBg="1" rev="0" advAuto="0" spid="481" grpId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4" name="BinarySearch.html (4 of 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BinarySearch.html</a:t>
            </a:r>
            <a:br/>
            <a:r>
              <a:t>(4 of 5)</a:t>
            </a:r>
          </a:p>
        </p:txBody>
      </p:sp>
      <p:pic>
        <p:nvPicPr>
          <p:cNvPr id="48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438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8" name="Group"/>
          <p:cNvGrpSpPr/>
          <p:nvPr/>
        </p:nvGrpSpPr>
        <p:grpSpPr>
          <a:xfrm>
            <a:off x="2438399" y="1651000"/>
            <a:ext cx="4765678" cy="952757"/>
            <a:chOff x="0" y="0"/>
            <a:chExt cx="4765676" cy="952755"/>
          </a:xfrm>
        </p:grpSpPr>
        <p:sp>
          <p:nvSpPr>
            <p:cNvPr id="486" name="Function buildOutput creates the markup that displays the results of the search."/>
            <p:cNvSpPr txBox="1"/>
            <p:nvPr/>
          </p:nvSpPr>
          <p:spPr>
            <a:xfrm>
              <a:off x="415925" y="403225"/>
              <a:ext cx="4349753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buildOutput</a:t>
              </a:r>
              <a:r>
                <a:t> creates the markup that displays the results of the search.</a:t>
              </a:r>
            </a:p>
          </p:txBody>
        </p:sp>
        <p:sp>
          <p:nvSpPr>
            <p:cNvPr id="487" name="Line"/>
            <p:cNvSpPr/>
            <p:nvPr/>
          </p:nvSpPr>
          <p:spPr>
            <a:xfrm flipH="1" flipV="1">
              <a:off x="0" y="0"/>
              <a:ext cx="409577" cy="70643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8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1" name="BinarySearch.html (5 of 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BinarySearch.html</a:t>
            </a:r>
            <a:br/>
            <a:r>
              <a:t>(5 of 5)</a:t>
            </a:r>
          </a:p>
        </p:txBody>
      </p:sp>
      <p:pic>
        <p:nvPicPr>
          <p:cNvPr id="49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3060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5" name="Fig. 11.11    Binary search of an array."/>
          <p:cNvSpPr txBox="1"/>
          <p:nvPr/>
        </p:nvSpPr>
        <p:spPr>
          <a:xfrm>
            <a:off x="616614" y="1146175"/>
            <a:ext cx="2415638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Binary search of an array.</a:t>
            </a:r>
          </a:p>
        </p:txBody>
      </p:sp>
      <p:pic>
        <p:nvPicPr>
          <p:cNvPr id="496" name="10a.png" descr="10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25" y="2252661"/>
            <a:ext cx="4043363" cy="2620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10b.png" descr="10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8212" y="2239961"/>
            <a:ext cx="4043363" cy="262096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11.9 Searching Arrays: Linear Search and Binary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 Searching Arrays: Linear Search and Binary 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1" name="11.10 Multidimensional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 Multidimensional Arrays</a:t>
            </a:r>
          </a:p>
        </p:txBody>
      </p:sp>
      <p:sp>
        <p:nvSpPr>
          <p:cNvPr id="502" name="Two-dimensional arrays analogous to ta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Two-dimensional arrays analogous to tables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Rows and columns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Specify row first, then column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Two subscripts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" name="Rectangle"/>
          <p:cNvSpPr/>
          <p:nvPr/>
        </p:nvSpPr>
        <p:spPr>
          <a:xfrm>
            <a:off x="5440362" y="3224211"/>
            <a:ext cx="1420814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7" name="Rectangle"/>
          <p:cNvSpPr/>
          <p:nvPr/>
        </p:nvSpPr>
        <p:spPr>
          <a:xfrm>
            <a:off x="5440362" y="3224211"/>
            <a:ext cx="1439864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8" name="Rectangle"/>
          <p:cNvSpPr/>
          <p:nvPr/>
        </p:nvSpPr>
        <p:spPr>
          <a:xfrm>
            <a:off x="6861175" y="3224211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" name="Rectangle"/>
          <p:cNvSpPr/>
          <p:nvPr/>
        </p:nvSpPr>
        <p:spPr>
          <a:xfrm>
            <a:off x="5440362" y="3581400"/>
            <a:ext cx="142081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0" name="Rectangle"/>
          <p:cNvSpPr/>
          <p:nvPr/>
        </p:nvSpPr>
        <p:spPr>
          <a:xfrm>
            <a:off x="5440362" y="3224211"/>
            <a:ext cx="19052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" name="Rectangle"/>
          <p:cNvSpPr/>
          <p:nvPr/>
        </p:nvSpPr>
        <p:spPr>
          <a:xfrm>
            <a:off x="5440362" y="1085850"/>
            <a:ext cx="1420814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2" name="Rectangle"/>
          <p:cNvSpPr/>
          <p:nvPr/>
        </p:nvSpPr>
        <p:spPr>
          <a:xfrm>
            <a:off x="5440362" y="1085850"/>
            <a:ext cx="1439864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3" name="Rectangle"/>
          <p:cNvSpPr/>
          <p:nvPr/>
        </p:nvSpPr>
        <p:spPr>
          <a:xfrm>
            <a:off x="6861175" y="1085850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4" name="Rectangle"/>
          <p:cNvSpPr/>
          <p:nvPr/>
        </p:nvSpPr>
        <p:spPr>
          <a:xfrm>
            <a:off x="5440362" y="1443037"/>
            <a:ext cx="1420814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5" name="Rectangle"/>
          <p:cNvSpPr/>
          <p:nvPr/>
        </p:nvSpPr>
        <p:spPr>
          <a:xfrm>
            <a:off x="5440362" y="1085850"/>
            <a:ext cx="19052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6" name="Rectangle"/>
          <p:cNvSpPr/>
          <p:nvPr/>
        </p:nvSpPr>
        <p:spPr>
          <a:xfrm>
            <a:off x="5440362" y="1443037"/>
            <a:ext cx="1420814" cy="3556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7" name="Rectangle"/>
          <p:cNvSpPr/>
          <p:nvPr/>
        </p:nvSpPr>
        <p:spPr>
          <a:xfrm>
            <a:off x="5440362" y="1443037"/>
            <a:ext cx="1439864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Rectangle"/>
          <p:cNvSpPr/>
          <p:nvPr/>
        </p:nvSpPr>
        <p:spPr>
          <a:xfrm>
            <a:off x="6861175" y="1443037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Rectangle"/>
          <p:cNvSpPr/>
          <p:nvPr/>
        </p:nvSpPr>
        <p:spPr>
          <a:xfrm>
            <a:off x="5440362" y="1798636"/>
            <a:ext cx="1420814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" name="Rectangle"/>
          <p:cNvSpPr/>
          <p:nvPr/>
        </p:nvSpPr>
        <p:spPr>
          <a:xfrm>
            <a:off x="5440362" y="1443037"/>
            <a:ext cx="19052" cy="3556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1" name="Rectangle"/>
          <p:cNvSpPr/>
          <p:nvPr/>
        </p:nvSpPr>
        <p:spPr>
          <a:xfrm>
            <a:off x="5440362" y="1798636"/>
            <a:ext cx="1420814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2" name="Rectangle"/>
          <p:cNvSpPr/>
          <p:nvPr/>
        </p:nvSpPr>
        <p:spPr>
          <a:xfrm>
            <a:off x="5440362" y="1798636"/>
            <a:ext cx="1439864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3" name="Rectangle"/>
          <p:cNvSpPr/>
          <p:nvPr/>
        </p:nvSpPr>
        <p:spPr>
          <a:xfrm>
            <a:off x="6861175" y="1798636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4" name="Rectangle"/>
          <p:cNvSpPr/>
          <p:nvPr/>
        </p:nvSpPr>
        <p:spPr>
          <a:xfrm>
            <a:off x="5440362" y="2155825"/>
            <a:ext cx="142081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5" name="Rectangle"/>
          <p:cNvSpPr/>
          <p:nvPr/>
        </p:nvSpPr>
        <p:spPr>
          <a:xfrm>
            <a:off x="5440362" y="1798636"/>
            <a:ext cx="19052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6" name="Rectangle"/>
          <p:cNvSpPr/>
          <p:nvPr/>
        </p:nvSpPr>
        <p:spPr>
          <a:xfrm>
            <a:off x="5440362" y="2155825"/>
            <a:ext cx="1420814" cy="3556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7" name="Rectangle"/>
          <p:cNvSpPr/>
          <p:nvPr/>
        </p:nvSpPr>
        <p:spPr>
          <a:xfrm>
            <a:off x="5440362" y="2155825"/>
            <a:ext cx="143986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" name="Rectangle"/>
          <p:cNvSpPr/>
          <p:nvPr/>
        </p:nvSpPr>
        <p:spPr>
          <a:xfrm>
            <a:off x="6861175" y="2155825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9" name="Rectangle"/>
          <p:cNvSpPr/>
          <p:nvPr/>
        </p:nvSpPr>
        <p:spPr>
          <a:xfrm>
            <a:off x="5440362" y="2511425"/>
            <a:ext cx="1420814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Rectangle"/>
          <p:cNvSpPr/>
          <p:nvPr/>
        </p:nvSpPr>
        <p:spPr>
          <a:xfrm>
            <a:off x="5440362" y="2155825"/>
            <a:ext cx="19052" cy="3556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" name="Rectangle"/>
          <p:cNvSpPr/>
          <p:nvPr/>
        </p:nvSpPr>
        <p:spPr>
          <a:xfrm>
            <a:off x="5440362" y="2511425"/>
            <a:ext cx="1420814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Rectangle"/>
          <p:cNvSpPr/>
          <p:nvPr/>
        </p:nvSpPr>
        <p:spPr>
          <a:xfrm>
            <a:off x="5440362" y="2511425"/>
            <a:ext cx="1439864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" name="Rectangle"/>
          <p:cNvSpPr/>
          <p:nvPr/>
        </p:nvSpPr>
        <p:spPr>
          <a:xfrm>
            <a:off x="6861175" y="2511425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" name="Rectangle"/>
          <p:cNvSpPr/>
          <p:nvPr/>
        </p:nvSpPr>
        <p:spPr>
          <a:xfrm>
            <a:off x="5440362" y="2868611"/>
            <a:ext cx="1420814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5" name="Rectangle"/>
          <p:cNvSpPr/>
          <p:nvPr/>
        </p:nvSpPr>
        <p:spPr>
          <a:xfrm>
            <a:off x="5440362" y="2511425"/>
            <a:ext cx="19052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" name="Rectangle"/>
          <p:cNvSpPr/>
          <p:nvPr/>
        </p:nvSpPr>
        <p:spPr>
          <a:xfrm>
            <a:off x="5440362" y="2868611"/>
            <a:ext cx="1420814" cy="3556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" name="Rectangle"/>
          <p:cNvSpPr/>
          <p:nvPr/>
        </p:nvSpPr>
        <p:spPr>
          <a:xfrm>
            <a:off x="5440362" y="2868611"/>
            <a:ext cx="1439864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Rectangle"/>
          <p:cNvSpPr/>
          <p:nvPr/>
        </p:nvSpPr>
        <p:spPr>
          <a:xfrm>
            <a:off x="6861175" y="2868611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" name="Rectangle"/>
          <p:cNvSpPr/>
          <p:nvPr/>
        </p:nvSpPr>
        <p:spPr>
          <a:xfrm>
            <a:off x="5440362" y="3224211"/>
            <a:ext cx="1420814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" name="Rectangle"/>
          <p:cNvSpPr/>
          <p:nvPr/>
        </p:nvSpPr>
        <p:spPr>
          <a:xfrm>
            <a:off x="5440362" y="2868611"/>
            <a:ext cx="19052" cy="3556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" name="Rectangle"/>
          <p:cNvSpPr/>
          <p:nvPr/>
        </p:nvSpPr>
        <p:spPr>
          <a:xfrm>
            <a:off x="5440362" y="3581400"/>
            <a:ext cx="1420814" cy="3556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Rectangle"/>
          <p:cNvSpPr/>
          <p:nvPr/>
        </p:nvSpPr>
        <p:spPr>
          <a:xfrm>
            <a:off x="5440362" y="3581400"/>
            <a:ext cx="143986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Rectangle"/>
          <p:cNvSpPr/>
          <p:nvPr/>
        </p:nvSpPr>
        <p:spPr>
          <a:xfrm>
            <a:off x="6861175" y="3581400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4" name="Rectangle"/>
          <p:cNvSpPr/>
          <p:nvPr/>
        </p:nvSpPr>
        <p:spPr>
          <a:xfrm>
            <a:off x="5440362" y="3937000"/>
            <a:ext cx="1420814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5" name="Rectangle"/>
          <p:cNvSpPr/>
          <p:nvPr/>
        </p:nvSpPr>
        <p:spPr>
          <a:xfrm>
            <a:off x="5440362" y="3581400"/>
            <a:ext cx="19052" cy="3556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Rectangle"/>
          <p:cNvSpPr/>
          <p:nvPr/>
        </p:nvSpPr>
        <p:spPr>
          <a:xfrm>
            <a:off x="5440362" y="3937000"/>
            <a:ext cx="1420814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Rectangle"/>
          <p:cNvSpPr/>
          <p:nvPr/>
        </p:nvSpPr>
        <p:spPr>
          <a:xfrm>
            <a:off x="5440362" y="3937000"/>
            <a:ext cx="1439864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8" name="Rectangle"/>
          <p:cNvSpPr/>
          <p:nvPr/>
        </p:nvSpPr>
        <p:spPr>
          <a:xfrm>
            <a:off x="6861175" y="3937000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Rectangle"/>
          <p:cNvSpPr/>
          <p:nvPr/>
        </p:nvSpPr>
        <p:spPr>
          <a:xfrm>
            <a:off x="5440362" y="4294187"/>
            <a:ext cx="1420814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0" name="Rectangle"/>
          <p:cNvSpPr/>
          <p:nvPr/>
        </p:nvSpPr>
        <p:spPr>
          <a:xfrm>
            <a:off x="5440362" y="3937000"/>
            <a:ext cx="19052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1" name="Rectangle"/>
          <p:cNvSpPr/>
          <p:nvPr/>
        </p:nvSpPr>
        <p:spPr>
          <a:xfrm>
            <a:off x="5440362" y="4294187"/>
            <a:ext cx="1420814" cy="3556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Rectangle"/>
          <p:cNvSpPr/>
          <p:nvPr/>
        </p:nvSpPr>
        <p:spPr>
          <a:xfrm>
            <a:off x="5440362" y="4294187"/>
            <a:ext cx="1439864" cy="190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3" name="Rectangle"/>
          <p:cNvSpPr/>
          <p:nvPr/>
        </p:nvSpPr>
        <p:spPr>
          <a:xfrm>
            <a:off x="6861175" y="4294187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4" name="Rectangle"/>
          <p:cNvSpPr/>
          <p:nvPr/>
        </p:nvSpPr>
        <p:spPr>
          <a:xfrm>
            <a:off x="5440362" y="4649787"/>
            <a:ext cx="1420814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5" name="Rectangle"/>
          <p:cNvSpPr/>
          <p:nvPr/>
        </p:nvSpPr>
        <p:spPr>
          <a:xfrm>
            <a:off x="5440362" y="4294187"/>
            <a:ext cx="19052" cy="3556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6" name="Rectangle"/>
          <p:cNvSpPr/>
          <p:nvPr/>
        </p:nvSpPr>
        <p:spPr>
          <a:xfrm>
            <a:off x="5440362" y="4649787"/>
            <a:ext cx="1420814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7" name="Rectangle"/>
          <p:cNvSpPr/>
          <p:nvPr/>
        </p:nvSpPr>
        <p:spPr>
          <a:xfrm>
            <a:off x="5440362" y="4649787"/>
            <a:ext cx="1439864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8" name="Rectangle"/>
          <p:cNvSpPr/>
          <p:nvPr/>
        </p:nvSpPr>
        <p:spPr>
          <a:xfrm>
            <a:off x="6861175" y="4649787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9" name="Rectangle"/>
          <p:cNvSpPr/>
          <p:nvPr/>
        </p:nvSpPr>
        <p:spPr>
          <a:xfrm>
            <a:off x="5440362" y="5006975"/>
            <a:ext cx="142081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0" name="Rectangle"/>
          <p:cNvSpPr/>
          <p:nvPr/>
        </p:nvSpPr>
        <p:spPr>
          <a:xfrm>
            <a:off x="5440362" y="4649787"/>
            <a:ext cx="19052" cy="3571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Rectangle"/>
          <p:cNvSpPr/>
          <p:nvPr/>
        </p:nvSpPr>
        <p:spPr>
          <a:xfrm>
            <a:off x="5440362" y="5006975"/>
            <a:ext cx="1420814" cy="3556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Rectangle"/>
          <p:cNvSpPr/>
          <p:nvPr/>
        </p:nvSpPr>
        <p:spPr>
          <a:xfrm>
            <a:off x="5440362" y="5006975"/>
            <a:ext cx="1439864" cy="19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" name="Rectangle"/>
          <p:cNvSpPr/>
          <p:nvPr/>
        </p:nvSpPr>
        <p:spPr>
          <a:xfrm>
            <a:off x="6861175" y="5006975"/>
            <a:ext cx="19050" cy="376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4" name="Rectangle"/>
          <p:cNvSpPr/>
          <p:nvPr/>
        </p:nvSpPr>
        <p:spPr>
          <a:xfrm>
            <a:off x="5440362" y="5362575"/>
            <a:ext cx="1420814" cy="2063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5" name="Rectangle"/>
          <p:cNvSpPr/>
          <p:nvPr/>
        </p:nvSpPr>
        <p:spPr>
          <a:xfrm>
            <a:off x="5440362" y="5006975"/>
            <a:ext cx="19052" cy="3556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6" name="Rectangle"/>
          <p:cNvSpPr/>
          <p:nvPr/>
        </p:nvSpPr>
        <p:spPr>
          <a:xfrm>
            <a:off x="5440362" y="3224211"/>
            <a:ext cx="143986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7" name="Rectangle"/>
          <p:cNvSpPr/>
          <p:nvPr/>
        </p:nvSpPr>
        <p:spPr>
          <a:xfrm>
            <a:off x="6861175" y="3224211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Rectangle"/>
          <p:cNvSpPr/>
          <p:nvPr/>
        </p:nvSpPr>
        <p:spPr>
          <a:xfrm>
            <a:off x="5440362" y="3581400"/>
            <a:ext cx="142081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9" name="Rectangle"/>
          <p:cNvSpPr/>
          <p:nvPr/>
        </p:nvSpPr>
        <p:spPr>
          <a:xfrm>
            <a:off x="5440362" y="3224211"/>
            <a:ext cx="19052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0" name="c[ 6 ]"/>
          <p:cNvSpPr txBox="1"/>
          <p:nvPr/>
        </p:nvSpPr>
        <p:spPr>
          <a:xfrm>
            <a:off x="4710112" y="3324225"/>
            <a:ext cx="398079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c[ 6 ]</a:t>
            </a:r>
          </a:p>
        </p:txBody>
      </p:sp>
      <p:sp>
        <p:nvSpPr>
          <p:cNvPr id="131" name="Rectangle"/>
          <p:cNvSpPr/>
          <p:nvPr/>
        </p:nvSpPr>
        <p:spPr>
          <a:xfrm>
            <a:off x="5440362" y="1085850"/>
            <a:ext cx="1439864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Rectangle"/>
          <p:cNvSpPr/>
          <p:nvPr/>
        </p:nvSpPr>
        <p:spPr>
          <a:xfrm>
            <a:off x="6861175" y="1085850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Rectangle"/>
          <p:cNvSpPr/>
          <p:nvPr/>
        </p:nvSpPr>
        <p:spPr>
          <a:xfrm>
            <a:off x="5440362" y="1443037"/>
            <a:ext cx="142081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4" name="Rectangle"/>
          <p:cNvSpPr/>
          <p:nvPr/>
        </p:nvSpPr>
        <p:spPr>
          <a:xfrm>
            <a:off x="5440362" y="1085850"/>
            <a:ext cx="19052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5" name="Rectangle"/>
          <p:cNvSpPr/>
          <p:nvPr/>
        </p:nvSpPr>
        <p:spPr>
          <a:xfrm>
            <a:off x="5440362" y="1443037"/>
            <a:ext cx="143986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Rectangle"/>
          <p:cNvSpPr/>
          <p:nvPr/>
        </p:nvSpPr>
        <p:spPr>
          <a:xfrm>
            <a:off x="6861175" y="1443037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Rectangle"/>
          <p:cNvSpPr/>
          <p:nvPr/>
        </p:nvSpPr>
        <p:spPr>
          <a:xfrm>
            <a:off x="5440362" y="1798636"/>
            <a:ext cx="142081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Rectangle"/>
          <p:cNvSpPr/>
          <p:nvPr/>
        </p:nvSpPr>
        <p:spPr>
          <a:xfrm>
            <a:off x="5440362" y="1443037"/>
            <a:ext cx="19052" cy="3556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Rectangle"/>
          <p:cNvSpPr/>
          <p:nvPr/>
        </p:nvSpPr>
        <p:spPr>
          <a:xfrm>
            <a:off x="5440362" y="1798636"/>
            <a:ext cx="143986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Rectangle"/>
          <p:cNvSpPr/>
          <p:nvPr/>
        </p:nvSpPr>
        <p:spPr>
          <a:xfrm>
            <a:off x="6861175" y="1798636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1" name="Rectangle"/>
          <p:cNvSpPr/>
          <p:nvPr/>
        </p:nvSpPr>
        <p:spPr>
          <a:xfrm>
            <a:off x="5440362" y="2155825"/>
            <a:ext cx="142081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Rectangle"/>
          <p:cNvSpPr/>
          <p:nvPr/>
        </p:nvSpPr>
        <p:spPr>
          <a:xfrm>
            <a:off x="5440362" y="1798636"/>
            <a:ext cx="19052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3" name="Rectangle"/>
          <p:cNvSpPr/>
          <p:nvPr/>
        </p:nvSpPr>
        <p:spPr>
          <a:xfrm>
            <a:off x="5440362" y="2155825"/>
            <a:ext cx="14398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" name="Rectangle"/>
          <p:cNvSpPr/>
          <p:nvPr/>
        </p:nvSpPr>
        <p:spPr>
          <a:xfrm>
            <a:off x="6861175" y="2155825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5" name="Rectangle"/>
          <p:cNvSpPr/>
          <p:nvPr/>
        </p:nvSpPr>
        <p:spPr>
          <a:xfrm>
            <a:off x="5440362" y="2511425"/>
            <a:ext cx="1420814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6" name="Rectangle"/>
          <p:cNvSpPr/>
          <p:nvPr/>
        </p:nvSpPr>
        <p:spPr>
          <a:xfrm>
            <a:off x="5440362" y="2155825"/>
            <a:ext cx="19052" cy="3556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7" name="Rectangle"/>
          <p:cNvSpPr/>
          <p:nvPr/>
        </p:nvSpPr>
        <p:spPr>
          <a:xfrm>
            <a:off x="5440362" y="2511425"/>
            <a:ext cx="1439864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8" name="Rectangle"/>
          <p:cNvSpPr/>
          <p:nvPr/>
        </p:nvSpPr>
        <p:spPr>
          <a:xfrm>
            <a:off x="6861175" y="2511425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Rectangle"/>
          <p:cNvSpPr/>
          <p:nvPr/>
        </p:nvSpPr>
        <p:spPr>
          <a:xfrm>
            <a:off x="5440362" y="2868611"/>
            <a:ext cx="142081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0" name="Rectangle"/>
          <p:cNvSpPr/>
          <p:nvPr/>
        </p:nvSpPr>
        <p:spPr>
          <a:xfrm>
            <a:off x="5440362" y="2511425"/>
            <a:ext cx="19052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1" name="Rectangle"/>
          <p:cNvSpPr/>
          <p:nvPr/>
        </p:nvSpPr>
        <p:spPr>
          <a:xfrm>
            <a:off x="5440362" y="2868611"/>
            <a:ext cx="143986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2" name="Rectangle"/>
          <p:cNvSpPr/>
          <p:nvPr/>
        </p:nvSpPr>
        <p:spPr>
          <a:xfrm>
            <a:off x="6861175" y="2868611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3" name="Rectangle"/>
          <p:cNvSpPr/>
          <p:nvPr/>
        </p:nvSpPr>
        <p:spPr>
          <a:xfrm>
            <a:off x="5440362" y="3224211"/>
            <a:ext cx="142081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Rectangle"/>
          <p:cNvSpPr/>
          <p:nvPr/>
        </p:nvSpPr>
        <p:spPr>
          <a:xfrm>
            <a:off x="5440362" y="2868611"/>
            <a:ext cx="19052" cy="3556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Rectangle"/>
          <p:cNvSpPr/>
          <p:nvPr/>
        </p:nvSpPr>
        <p:spPr>
          <a:xfrm>
            <a:off x="5440362" y="3581400"/>
            <a:ext cx="14398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6" name="Rectangle"/>
          <p:cNvSpPr/>
          <p:nvPr/>
        </p:nvSpPr>
        <p:spPr>
          <a:xfrm>
            <a:off x="6861175" y="3581400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7" name="Rectangle"/>
          <p:cNvSpPr/>
          <p:nvPr/>
        </p:nvSpPr>
        <p:spPr>
          <a:xfrm>
            <a:off x="5440362" y="3937000"/>
            <a:ext cx="1420814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8" name="Rectangle"/>
          <p:cNvSpPr/>
          <p:nvPr/>
        </p:nvSpPr>
        <p:spPr>
          <a:xfrm>
            <a:off x="5440362" y="3581400"/>
            <a:ext cx="19052" cy="3556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Rectangle"/>
          <p:cNvSpPr/>
          <p:nvPr/>
        </p:nvSpPr>
        <p:spPr>
          <a:xfrm>
            <a:off x="5440362" y="3937000"/>
            <a:ext cx="1439864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Rectangle"/>
          <p:cNvSpPr/>
          <p:nvPr/>
        </p:nvSpPr>
        <p:spPr>
          <a:xfrm>
            <a:off x="6861175" y="3937000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1" name="Rectangle"/>
          <p:cNvSpPr/>
          <p:nvPr/>
        </p:nvSpPr>
        <p:spPr>
          <a:xfrm>
            <a:off x="5440362" y="4294187"/>
            <a:ext cx="142081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2" name="Rectangle"/>
          <p:cNvSpPr/>
          <p:nvPr/>
        </p:nvSpPr>
        <p:spPr>
          <a:xfrm>
            <a:off x="5440362" y="3937000"/>
            <a:ext cx="19052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3" name="Rectangle"/>
          <p:cNvSpPr/>
          <p:nvPr/>
        </p:nvSpPr>
        <p:spPr>
          <a:xfrm>
            <a:off x="5440362" y="4294187"/>
            <a:ext cx="143986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4" name="Rectangle"/>
          <p:cNvSpPr/>
          <p:nvPr/>
        </p:nvSpPr>
        <p:spPr>
          <a:xfrm>
            <a:off x="6861175" y="4294187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5" name="Rectangle"/>
          <p:cNvSpPr/>
          <p:nvPr/>
        </p:nvSpPr>
        <p:spPr>
          <a:xfrm>
            <a:off x="5440362" y="4649787"/>
            <a:ext cx="142081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6" name="Rectangle"/>
          <p:cNvSpPr/>
          <p:nvPr/>
        </p:nvSpPr>
        <p:spPr>
          <a:xfrm>
            <a:off x="5440362" y="4294187"/>
            <a:ext cx="19052" cy="3556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7" name="Rectangle"/>
          <p:cNvSpPr/>
          <p:nvPr/>
        </p:nvSpPr>
        <p:spPr>
          <a:xfrm>
            <a:off x="5440362" y="4649787"/>
            <a:ext cx="143986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Rectangle"/>
          <p:cNvSpPr/>
          <p:nvPr/>
        </p:nvSpPr>
        <p:spPr>
          <a:xfrm>
            <a:off x="6861175" y="4649787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9" name="Rectangle"/>
          <p:cNvSpPr/>
          <p:nvPr/>
        </p:nvSpPr>
        <p:spPr>
          <a:xfrm>
            <a:off x="5440362" y="5006975"/>
            <a:ext cx="142081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" name="Rectangle"/>
          <p:cNvSpPr/>
          <p:nvPr/>
        </p:nvSpPr>
        <p:spPr>
          <a:xfrm>
            <a:off x="5440362" y="4649787"/>
            <a:ext cx="19052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Rectangle"/>
          <p:cNvSpPr/>
          <p:nvPr/>
        </p:nvSpPr>
        <p:spPr>
          <a:xfrm>
            <a:off x="5440362" y="5006975"/>
            <a:ext cx="14398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Rectangle"/>
          <p:cNvSpPr/>
          <p:nvPr/>
        </p:nvSpPr>
        <p:spPr>
          <a:xfrm>
            <a:off x="6861175" y="5006975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3" name="Rectangle"/>
          <p:cNvSpPr/>
          <p:nvPr/>
        </p:nvSpPr>
        <p:spPr>
          <a:xfrm>
            <a:off x="5440362" y="5362575"/>
            <a:ext cx="1420814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4" name="Rectangle"/>
          <p:cNvSpPr/>
          <p:nvPr/>
        </p:nvSpPr>
        <p:spPr>
          <a:xfrm>
            <a:off x="5440362" y="5006975"/>
            <a:ext cx="19052" cy="3556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5" name="-45"/>
          <p:cNvSpPr txBox="1"/>
          <p:nvPr/>
        </p:nvSpPr>
        <p:spPr>
          <a:xfrm>
            <a:off x="5992812" y="1185862"/>
            <a:ext cx="269677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-45</a:t>
            </a:r>
          </a:p>
        </p:txBody>
      </p:sp>
      <p:sp>
        <p:nvSpPr>
          <p:cNvPr id="176" name="6"/>
          <p:cNvSpPr txBox="1"/>
          <p:nvPr/>
        </p:nvSpPr>
        <p:spPr>
          <a:xfrm>
            <a:off x="6189662" y="1541462"/>
            <a:ext cx="12700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77" name="0"/>
          <p:cNvSpPr txBox="1"/>
          <p:nvPr/>
        </p:nvSpPr>
        <p:spPr>
          <a:xfrm>
            <a:off x="6189662" y="1898650"/>
            <a:ext cx="127001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78" name="72"/>
          <p:cNvSpPr txBox="1"/>
          <p:nvPr/>
        </p:nvSpPr>
        <p:spPr>
          <a:xfrm>
            <a:off x="6091237" y="2254250"/>
            <a:ext cx="210468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72</a:t>
            </a:r>
          </a:p>
        </p:txBody>
      </p:sp>
      <p:sp>
        <p:nvSpPr>
          <p:cNvPr id="179" name="1543"/>
          <p:cNvSpPr txBox="1"/>
          <p:nvPr/>
        </p:nvSpPr>
        <p:spPr>
          <a:xfrm>
            <a:off x="5873750" y="2611436"/>
            <a:ext cx="408236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1543</a:t>
            </a:r>
          </a:p>
        </p:txBody>
      </p:sp>
      <p:sp>
        <p:nvSpPr>
          <p:cNvPr id="180" name="-89"/>
          <p:cNvSpPr txBox="1"/>
          <p:nvPr/>
        </p:nvSpPr>
        <p:spPr>
          <a:xfrm>
            <a:off x="5992812" y="2967036"/>
            <a:ext cx="269677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-89</a:t>
            </a:r>
          </a:p>
        </p:txBody>
      </p:sp>
      <p:sp>
        <p:nvSpPr>
          <p:cNvPr id="181" name="0"/>
          <p:cNvSpPr txBox="1"/>
          <p:nvPr/>
        </p:nvSpPr>
        <p:spPr>
          <a:xfrm>
            <a:off x="6189662" y="3324225"/>
            <a:ext cx="127001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82" name="62"/>
          <p:cNvSpPr txBox="1"/>
          <p:nvPr/>
        </p:nvSpPr>
        <p:spPr>
          <a:xfrm>
            <a:off x="6091237" y="3679825"/>
            <a:ext cx="210468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62</a:t>
            </a:r>
          </a:p>
        </p:txBody>
      </p:sp>
      <p:sp>
        <p:nvSpPr>
          <p:cNvPr id="183" name="-3"/>
          <p:cNvSpPr txBox="1"/>
          <p:nvPr/>
        </p:nvSpPr>
        <p:spPr>
          <a:xfrm>
            <a:off x="6091237" y="4037012"/>
            <a:ext cx="17079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-3</a:t>
            </a:r>
          </a:p>
        </p:txBody>
      </p:sp>
      <p:sp>
        <p:nvSpPr>
          <p:cNvPr id="184" name="1"/>
          <p:cNvSpPr txBox="1"/>
          <p:nvPr/>
        </p:nvSpPr>
        <p:spPr>
          <a:xfrm>
            <a:off x="6189662" y="4392612"/>
            <a:ext cx="12700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5" name="6453"/>
          <p:cNvSpPr txBox="1"/>
          <p:nvPr/>
        </p:nvSpPr>
        <p:spPr>
          <a:xfrm>
            <a:off x="5873750" y="4749800"/>
            <a:ext cx="408236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6453</a:t>
            </a:r>
          </a:p>
        </p:txBody>
      </p:sp>
      <p:sp>
        <p:nvSpPr>
          <p:cNvPr id="186" name="78"/>
          <p:cNvSpPr txBox="1"/>
          <p:nvPr/>
        </p:nvSpPr>
        <p:spPr>
          <a:xfrm>
            <a:off x="6091237" y="5105400"/>
            <a:ext cx="210468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78</a:t>
            </a:r>
          </a:p>
        </p:txBody>
      </p:sp>
      <p:sp>
        <p:nvSpPr>
          <p:cNvPr id="187" name="Name of array"/>
          <p:cNvSpPr txBox="1"/>
          <p:nvPr/>
        </p:nvSpPr>
        <p:spPr>
          <a:xfrm>
            <a:off x="2160586" y="1258887"/>
            <a:ext cx="130006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Name of array</a:t>
            </a:r>
          </a:p>
        </p:txBody>
      </p:sp>
      <p:sp>
        <p:nvSpPr>
          <p:cNvPr id="188" name="c[ 0 ]"/>
          <p:cNvSpPr txBox="1"/>
          <p:nvPr/>
        </p:nvSpPr>
        <p:spPr>
          <a:xfrm>
            <a:off x="4710112" y="1185862"/>
            <a:ext cx="39807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c[ 0 ]</a:t>
            </a:r>
          </a:p>
        </p:txBody>
      </p:sp>
      <p:sp>
        <p:nvSpPr>
          <p:cNvPr id="189" name="c[ 1 ]"/>
          <p:cNvSpPr txBox="1"/>
          <p:nvPr/>
        </p:nvSpPr>
        <p:spPr>
          <a:xfrm>
            <a:off x="4710112" y="1541462"/>
            <a:ext cx="39807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c[ 1 ]</a:t>
            </a:r>
          </a:p>
        </p:txBody>
      </p:sp>
      <p:sp>
        <p:nvSpPr>
          <p:cNvPr id="190" name="c[ 2 ]"/>
          <p:cNvSpPr txBox="1"/>
          <p:nvPr/>
        </p:nvSpPr>
        <p:spPr>
          <a:xfrm>
            <a:off x="4710112" y="1898650"/>
            <a:ext cx="398079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c[ 2 ]</a:t>
            </a:r>
          </a:p>
        </p:txBody>
      </p:sp>
      <p:sp>
        <p:nvSpPr>
          <p:cNvPr id="191" name="c[ 3 ]"/>
          <p:cNvSpPr txBox="1"/>
          <p:nvPr/>
        </p:nvSpPr>
        <p:spPr>
          <a:xfrm>
            <a:off x="4710112" y="2254250"/>
            <a:ext cx="398079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c[ 3 ]</a:t>
            </a:r>
          </a:p>
        </p:txBody>
      </p:sp>
      <p:sp>
        <p:nvSpPr>
          <p:cNvPr id="192" name="c[ 11 ]"/>
          <p:cNvSpPr txBox="1"/>
          <p:nvPr/>
        </p:nvSpPr>
        <p:spPr>
          <a:xfrm>
            <a:off x="4611687" y="5105400"/>
            <a:ext cx="483853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c[ 11 ]</a:t>
            </a:r>
          </a:p>
        </p:txBody>
      </p:sp>
      <p:sp>
        <p:nvSpPr>
          <p:cNvPr id="193" name="c[ 10 ]"/>
          <p:cNvSpPr txBox="1"/>
          <p:nvPr/>
        </p:nvSpPr>
        <p:spPr>
          <a:xfrm>
            <a:off x="4611687" y="4749800"/>
            <a:ext cx="496963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c[ 10 ]</a:t>
            </a:r>
          </a:p>
        </p:txBody>
      </p:sp>
      <p:sp>
        <p:nvSpPr>
          <p:cNvPr id="194" name="c[ 9 ]"/>
          <p:cNvSpPr txBox="1"/>
          <p:nvPr/>
        </p:nvSpPr>
        <p:spPr>
          <a:xfrm>
            <a:off x="4710112" y="4392612"/>
            <a:ext cx="39807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c[ 9 ]</a:t>
            </a:r>
          </a:p>
        </p:txBody>
      </p:sp>
      <p:sp>
        <p:nvSpPr>
          <p:cNvPr id="195" name="c[ 8 ]"/>
          <p:cNvSpPr txBox="1"/>
          <p:nvPr/>
        </p:nvSpPr>
        <p:spPr>
          <a:xfrm>
            <a:off x="4710112" y="4037012"/>
            <a:ext cx="39807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c[ 8 ]</a:t>
            </a:r>
          </a:p>
        </p:txBody>
      </p:sp>
      <p:sp>
        <p:nvSpPr>
          <p:cNvPr id="196" name="c[ 7 ]"/>
          <p:cNvSpPr txBox="1"/>
          <p:nvPr/>
        </p:nvSpPr>
        <p:spPr>
          <a:xfrm>
            <a:off x="4710112" y="3679825"/>
            <a:ext cx="398079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c[ 7 ]</a:t>
            </a:r>
          </a:p>
        </p:txBody>
      </p:sp>
      <p:sp>
        <p:nvSpPr>
          <p:cNvPr id="197" name="c[ 5 ]"/>
          <p:cNvSpPr txBox="1"/>
          <p:nvPr/>
        </p:nvSpPr>
        <p:spPr>
          <a:xfrm>
            <a:off x="4710112" y="2967036"/>
            <a:ext cx="39807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c[ 5 ]</a:t>
            </a:r>
          </a:p>
        </p:txBody>
      </p:sp>
      <p:sp>
        <p:nvSpPr>
          <p:cNvPr id="198" name="c[ 4 ]"/>
          <p:cNvSpPr txBox="1"/>
          <p:nvPr/>
        </p:nvSpPr>
        <p:spPr>
          <a:xfrm>
            <a:off x="4710112" y="2611436"/>
            <a:ext cx="39807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c[ 4 ]</a:t>
            </a:r>
          </a:p>
        </p:txBody>
      </p:sp>
      <p:sp>
        <p:nvSpPr>
          <p:cNvPr id="199" name="Position number (index"/>
          <p:cNvSpPr txBox="1"/>
          <p:nvPr/>
        </p:nvSpPr>
        <p:spPr>
          <a:xfrm>
            <a:off x="2046286" y="4532312"/>
            <a:ext cx="214739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number (index </a:t>
            </a:r>
          </a:p>
        </p:txBody>
      </p:sp>
      <p:sp>
        <p:nvSpPr>
          <p:cNvPr id="200" name="or subscript) of the"/>
          <p:cNvSpPr txBox="1"/>
          <p:nvPr/>
        </p:nvSpPr>
        <p:spPr>
          <a:xfrm>
            <a:off x="2046286" y="4729162"/>
            <a:ext cx="175190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or subscript) of the </a:t>
            </a:r>
          </a:p>
        </p:txBody>
      </p:sp>
      <p:sp>
        <p:nvSpPr>
          <p:cNvPr id="201" name="element within array"/>
          <p:cNvSpPr txBox="1"/>
          <p:nvPr/>
        </p:nvSpPr>
        <p:spPr>
          <a:xfrm>
            <a:off x="2046286" y="4927600"/>
            <a:ext cx="197643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element within array </a:t>
            </a:r>
          </a:p>
        </p:txBody>
      </p:sp>
      <p:sp>
        <p:nvSpPr>
          <p:cNvPr id="202" name="c"/>
          <p:cNvSpPr txBox="1"/>
          <p:nvPr/>
        </p:nvSpPr>
        <p:spPr>
          <a:xfrm>
            <a:off x="3911600" y="4914900"/>
            <a:ext cx="127000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900"/>
              </a:spcBef>
              <a:defRPr sz="16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203" name="Rectangle"/>
          <p:cNvSpPr/>
          <p:nvPr/>
        </p:nvSpPr>
        <p:spPr>
          <a:xfrm>
            <a:off x="3666330" y="1601787"/>
            <a:ext cx="127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4" name="Rectangle"/>
          <p:cNvSpPr/>
          <p:nvPr/>
        </p:nvSpPr>
        <p:spPr>
          <a:xfrm>
            <a:off x="2954336" y="5521325"/>
            <a:ext cx="2090739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Rectangle"/>
          <p:cNvSpPr/>
          <p:nvPr/>
        </p:nvSpPr>
        <p:spPr>
          <a:xfrm>
            <a:off x="2954336" y="5160167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6" name="Rectangle"/>
          <p:cNvSpPr/>
          <p:nvPr/>
        </p:nvSpPr>
        <p:spPr>
          <a:xfrm>
            <a:off x="2954336" y="5165725"/>
            <a:ext cx="19052" cy="3556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" name="Fig. 11.1 A 12-element array."/>
          <p:cNvSpPr txBox="1"/>
          <p:nvPr/>
        </p:nvSpPr>
        <p:spPr>
          <a:xfrm>
            <a:off x="3900309" y="5913735"/>
            <a:ext cx="1422756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700"/>
              </a:spcBef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12-element array.</a:t>
            </a:r>
          </a:p>
        </p:txBody>
      </p:sp>
      <p:sp>
        <p:nvSpPr>
          <p:cNvPr id="208" name="Line"/>
          <p:cNvSpPr/>
          <p:nvPr/>
        </p:nvSpPr>
        <p:spPr>
          <a:xfrm>
            <a:off x="3492500" y="1372869"/>
            <a:ext cx="1181100" cy="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Line"/>
          <p:cNvSpPr/>
          <p:nvPr/>
        </p:nvSpPr>
        <p:spPr>
          <a:xfrm flipV="1">
            <a:off x="5029200" y="5334000"/>
            <a:ext cx="0" cy="17780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0" name="11.2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11.10 Multidimensional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 Multidimensional Arrays</a:t>
            </a:r>
          </a:p>
        </p:txBody>
      </p:sp>
      <p:sp>
        <p:nvSpPr>
          <p:cNvPr id="506" name="Rectangle"/>
          <p:cNvSpPr/>
          <p:nvPr/>
        </p:nvSpPr>
        <p:spPr>
          <a:xfrm>
            <a:off x="2368550" y="2147886"/>
            <a:ext cx="5000625" cy="10699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7" name="Rectangle"/>
          <p:cNvSpPr/>
          <p:nvPr/>
        </p:nvSpPr>
        <p:spPr>
          <a:xfrm>
            <a:off x="2368550" y="2147886"/>
            <a:ext cx="5019675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8" name="Rectangle"/>
          <p:cNvSpPr/>
          <p:nvPr/>
        </p:nvSpPr>
        <p:spPr>
          <a:xfrm>
            <a:off x="7369175" y="2147886"/>
            <a:ext cx="19050" cy="109061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9" name="Rectangle"/>
          <p:cNvSpPr/>
          <p:nvPr/>
        </p:nvSpPr>
        <p:spPr>
          <a:xfrm>
            <a:off x="2368550" y="3217861"/>
            <a:ext cx="5000625" cy="206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0" name="Rectangle"/>
          <p:cNvSpPr/>
          <p:nvPr/>
        </p:nvSpPr>
        <p:spPr>
          <a:xfrm>
            <a:off x="2368550" y="2147886"/>
            <a:ext cx="19050" cy="10699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1" name="Rectangle"/>
          <p:cNvSpPr/>
          <p:nvPr/>
        </p:nvSpPr>
        <p:spPr>
          <a:xfrm>
            <a:off x="2368550" y="2505075"/>
            <a:ext cx="1270000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2" name="Rectangle"/>
          <p:cNvSpPr/>
          <p:nvPr/>
        </p:nvSpPr>
        <p:spPr>
          <a:xfrm>
            <a:off x="3617912" y="2505075"/>
            <a:ext cx="20639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3" name="Rectangle"/>
          <p:cNvSpPr/>
          <p:nvPr/>
        </p:nvSpPr>
        <p:spPr>
          <a:xfrm>
            <a:off x="2368549" y="2862261"/>
            <a:ext cx="124936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4" name="Rectangle"/>
          <p:cNvSpPr/>
          <p:nvPr/>
        </p:nvSpPr>
        <p:spPr>
          <a:xfrm>
            <a:off x="2368550" y="2505075"/>
            <a:ext cx="19050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5" name="a[ 1 ][ 0 ]"/>
          <p:cNvSpPr txBox="1"/>
          <p:nvPr/>
        </p:nvSpPr>
        <p:spPr>
          <a:xfrm>
            <a:off x="2447925" y="2584450"/>
            <a:ext cx="704540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a[ 1 ][ 0 ]</a:t>
            </a:r>
          </a:p>
        </p:txBody>
      </p:sp>
      <p:sp>
        <p:nvSpPr>
          <p:cNvPr id="516" name="Rectangle"/>
          <p:cNvSpPr/>
          <p:nvPr/>
        </p:nvSpPr>
        <p:spPr>
          <a:xfrm>
            <a:off x="3617912" y="2505075"/>
            <a:ext cx="12700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7" name="Rectangle"/>
          <p:cNvSpPr/>
          <p:nvPr/>
        </p:nvSpPr>
        <p:spPr>
          <a:xfrm>
            <a:off x="4868862" y="2505075"/>
            <a:ext cx="19052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8" name="Rectangle"/>
          <p:cNvSpPr/>
          <p:nvPr/>
        </p:nvSpPr>
        <p:spPr>
          <a:xfrm>
            <a:off x="3617912" y="2862261"/>
            <a:ext cx="125095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9" name="Rectangle"/>
          <p:cNvSpPr/>
          <p:nvPr/>
        </p:nvSpPr>
        <p:spPr>
          <a:xfrm>
            <a:off x="3617912" y="2505075"/>
            <a:ext cx="20639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0" name="a[ 1 ][ 1 ]"/>
          <p:cNvSpPr txBox="1"/>
          <p:nvPr/>
        </p:nvSpPr>
        <p:spPr>
          <a:xfrm>
            <a:off x="3697287" y="2584450"/>
            <a:ext cx="704541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a[ 1 ][ 1 ]</a:t>
            </a:r>
          </a:p>
        </p:txBody>
      </p:sp>
      <p:sp>
        <p:nvSpPr>
          <p:cNvPr id="521" name="Rectangle"/>
          <p:cNvSpPr/>
          <p:nvPr/>
        </p:nvSpPr>
        <p:spPr>
          <a:xfrm>
            <a:off x="4868862" y="2505075"/>
            <a:ext cx="12700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2" name="Rectangle"/>
          <p:cNvSpPr/>
          <p:nvPr/>
        </p:nvSpPr>
        <p:spPr>
          <a:xfrm>
            <a:off x="6118225" y="2505075"/>
            <a:ext cx="20638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3" name="Rectangle"/>
          <p:cNvSpPr/>
          <p:nvPr/>
        </p:nvSpPr>
        <p:spPr>
          <a:xfrm>
            <a:off x="4868862" y="2862261"/>
            <a:ext cx="1249364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4" name="Rectangle"/>
          <p:cNvSpPr/>
          <p:nvPr/>
        </p:nvSpPr>
        <p:spPr>
          <a:xfrm>
            <a:off x="4868862" y="2505075"/>
            <a:ext cx="19052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5" name="a[ 1 ][ 2 ]"/>
          <p:cNvSpPr txBox="1"/>
          <p:nvPr/>
        </p:nvSpPr>
        <p:spPr>
          <a:xfrm>
            <a:off x="4948237" y="2584450"/>
            <a:ext cx="704541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a[ 1 ][ 2 ]</a:t>
            </a:r>
          </a:p>
        </p:txBody>
      </p:sp>
      <p:sp>
        <p:nvSpPr>
          <p:cNvPr id="526" name="Rectangle"/>
          <p:cNvSpPr/>
          <p:nvPr/>
        </p:nvSpPr>
        <p:spPr>
          <a:xfrm>
            <a:off x="6118225" y="2505075"/>
            <a:ext cx="1270000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7" name="Rectangle"/>
          <p:cNvSpPr/>
          <p:nvPr/>
        </p:nvSpPr>
        <p:spPr>
          <a:xfrm>
            <a:off x="7369175" y="2505075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8" name="Rectangle"/>
          <p:cNvSpPr/>
          <p:nvPr/>
        </p:nvSpPr>
        <p:spPr>
          <a:xfrm>
            <a:off x="6118225" y="2862261"/>
            <a:ext cx="125095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9" name="Rectangle"/>
          <p:cNvSpPr/>
          <p:nvPr/>
        </p:nvSpPr>
        <p:spPr>
          <a:xfrm>
            <a:off x="6118225" y="2505075"/>
            <a:ext cx="20638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0" name="a[ 1 ][ 3 ]"/>
          <p:cNvSpPr txBox="1"/>
          <p:nvPr/>
        </p:nvSpPr>
        <p:spPr>
          <a:xfrm>
            <a:off x="6197600" y="2584450"/>
            <a:ext cx="704540" cy="21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a[ 1 ][ 3 ]</a:t>
            </a:r>
          </a:p>
        </p:txBody>
      </p:sp>
      <p:sp>
        <p:nvSpPr>
          <p:cNvPr id="531" name="Rectangle"/>
          <p:cNvSpPr/>
          <p:nvPr/>
        </p:nvSpPr>
        <p:spPr>
          <a:xfrm>
            <a:off x="2368550" y="2147886"/>
            <a:ext cx="1270000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2" name="Rectangle"/>
          <p:cNvSpPr/>
          <p:nvPr/>
        </p:nvSpPr>
        <p:spPr>
          <a:xfrm>
            <a:off x="3617912" y="2147886"/>
            <a:ext cx="20639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3" name="Rectangle"/>
          <p:cNvSpPr/>
          <p:nvPr/>
        </p:nvSpPr>
        <p:spPr>
          <a:xfrm>
            <a:off x="2368549" y="2505075"/>
            <a:ext cx="12493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4" name="Rectangle"/>
          <p:cNvSpPr/>
          <p:nvPr/>
        </p:nvSpPr>
        <p:spPr>
          <a:xfrm>
            <a:off x="2368550" y="2147886"/>
            <a:ext cx="19050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5" name="Row 0"/>
          <p:cNvSpPr txBox="1"/>
          <p:nvPr/>
        </p:nvSpPr>
        <p:spPr>
          <a:xfrm>
            <a:off x="1773236" y="2247900"/>
            <a:ext cx="480673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Row 0</a:t>
            </a:r>
          </a:p>
        </p:txBody>
      </p:sp>
      <p:sp>
        <p:nvSpPr>
          <p:cNvPr id="536" name="Row 1"/>
          <p:cNvSpPr txBox="1"/>
          <p:nvPr/>
        </p:nvSpPr>
        <p:spPr>
          <a:xfrm>
            <a:off x="1773236" y="2603500"/>
            <a:ext cx="480673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Row 1</a:t>
            </a:r>
          </a:p>
        </p:txBody>
      </p:sp>
      <p:sp>
        <p:nvSpPr>
          <p:cNvPr id="537" name="Row 2"/>
          <p:cNvSpPr txBox="1"/>
          <p:nvPr/>
        </p:nvSpPr>
        <p:spPr>
          <a:xfrm>
            <a:off x="1773236" y="2960686"/>
            <a:ext cx="480673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Row 2</a:t>
            </a:r>
          </a:p>
        </p:txBody>
      </p:sp>
      <p:sp>
        <p:nvSpPr>
          <p:cNvPr id="538" name="Column 0"/>
          <p:cNvSpPr txBox="1"/>
          <p:nvPr/>
        </p:nvSpPr>
        <p:spPr>
          <a:xfrm>
            <a:off x="2625725" y="1909761"/>
            <a:ext cx="719293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 0</a:t>
            </a:r>
          </a:p>
        </p:txBody>
      </p:sp>
      <p:sp>
        <p:nvSpPr>
          <p:cNvPr id="539" name="Column 1"/>
          <p:cNvSpPr txBox="1"/>
          <p:nvPr/>
        </p:nvSpPr>
        <p:spPr>
          <a:xfrm>
            <a:off x="3876675" y="1909761"/>
            <a:ext cx="719293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 1</a:t>
            </a:r>
          </a:p>
        </p:txBody>
      </p:sp>
      <p:sp>
        <p:nvSpPr>
          <p:cNvPr id="540" name="Column 2"/>
          <p:cNvSpPr txBox="1"/>
          <p:nvPr/>
        </p:nvSpPr>
        <p:spPr>
          <a:xfrm>
            <a:off x="5126037" y="1909761"/>
            <a:ext cx="719293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 2</a:t>
            </a:r>
          </a:p>
        </p:txBody>
      </p:sp>
      <p:sp>
        <p:nvSpPr>
          <p:cNvPr id="541" name="Column 3"/>
          <p:cNvSpPr txBox="1"/>
          <p:nvPr/>
        </p:nvSpPr>
        <p:spPr>
          <a:xfrm>
            <a:off x="6376987" y="1909761"/>
            <a:ext cx="719293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 3</a:t>
            </a:r>
          </a:p>
        </p:txBody>
      </p:sp>
      <p:sp>
        <p:nvSpPr>
          <p:cNvPr id="542" name="Row subscript (or index)"/>
          <p:cNvSpPr txBox="1"/>
          <p:nvPr/>
        </p:nvSpPr>
        <p:spPr>
          <a:xfrm>
            <a:off x="4908550" y="3932237"/>
            <a:ext cx="1792685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Row subscript (or index)</a:t>
            </a:r>
          </a:p>
        </p:txBody>
      </p:sp>
      <p:sp>
        <p:nvSpPr>
          <p:cNvPr id="543" name="Array name"/>
          <p:cNvSpPr txBox="1"/>
          <p:nvPr/>
        </p:nvSpPr>
        <p:spPr>
          <a:xfrm>
            <a:off x="4908550" y="4327525"/>
            <a:ext cx="866013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Array name</a:t>
            </a:r>
          </a:p>
        </p:txBody>
      </p:sp>
      <p:sp>
        <p:nvSpPr>
          <p:cNvPr id="544" name="Column subscript (or index)"/>
          <p:cNvSpPr txBox="1"/>
          <p:nvPr/>
        </p:nvSpPr>
        <p:spPr>
          <a:xfrm>
            <a:off x="4908550" y="3575050"/>
            <a:ext cx="2031306" cy="18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700"/>
              </a:spcBef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 subscript (or index)</a:t>
            </a:r>
          </a:p>
        </p:txBody>
      </p:sp>
      <p:sp>
        <p:nvSpPr>
          <p:cNvPr id="545" name="a[ 0 ][ 0 ]"/>
          <p:cNvSpPr txBox="1"/>
          <p:nvPr/>
        </p:nvSpPr>
        <p:spPr>
          <a:xfrm>
            <a:off x="2447925" y="2227261"/>
            <a:ext cx="70454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a[ 0 ][ 0 ]</a:t>
            </a:r>
          </a:p>
        </p:txBody>
      </p:sp>
      <p:sp>
        <p:nvSpPr>
          <p:cNvPr id="546" name="Rectangle"/>
          <p:cNvSpPr/>
          <p:nvPr/>
        </p:nvSpPr>
        <p:spPr>
          <a:xfrm>
            <a:off x="3617912" y="2147886"/>
            <a:ext cx="12700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7" name="Rectangle"/>
          <p:cNvSpPr/>
          <p:nvPr/>
        </p:nvSpPr>
        <p:spPr>
          <a:xfrm>
            <a:off x="4868862" y="2147886"/>
            <a:ext cx="19052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8" name="Rectangle"/>
          <p:cNvSpPr/>
          <p:nvPr/>
        </p:nvSpPr>
        <p:spPr>
          <a:xfrm>
            <a:off x="3617912" y="2505075"/>
            <a:ext cx="125095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9" name="Rectangle"/>
          <p:cNvSpPr/>
          <p:nvPr/>
        </p:nvSpPr>
        <p:spPr>
          <a:xfrm>
            <a:off x="3617912" y="2147886"/>
            <a:ext cx="20639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0" name="a[ 0 ][ 1 ]"/>
          <p:cNvSpPr txBox="1"/>
          <p:nvPr/>
        </p:nvSpPr>
        <p:spPr>
          <a:xfrm>
            <a:off x="3697287" y="2227261"/>
            <a:ext cx="70454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a[ 0 ][ 1 ]</a:t>
            </a:r>
          </a:p>
        </p:txBody>
      </p:sp>
      <p:sp>
        <p:nvSpPr>
          <p:cNvPr id="551" name="Rectangle"/>
          <p:cNvSpPr/>
          <p:nvPr/>
        </p:nvSpPr>
        <p:spPr>
          <a:xfrm>
            <a:off x="4868862" y="2147886"/>
            <a:ext cx="127000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2" name="Rectangle"/>
          <p:cNvSpPr/>
          <p:nvPr/>
        </p:nvSpPr>
        <p:spPr>
          <a:xfrm>
            <a:off x="6118225" y="2147886"/>
            <a:ext cx="20638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3" name="Rectangle"/>
          <p:cNvSpPr/>
          <p:nvPr/>
        </p:nvSpPr>
        <p:spPr>
          <a:xfrm>
            <a:off x="4868862" y="2505075"/>
            <a:ext cx="12493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4" name="Rectangle"/>
          <p:cNvSpPr/>
          <p:nvPr/>
        </p:nvSpPr>
        <p:spPr>
          <a:xfrm>
            <a:off x="4868862" y="2147886"/>
            <a:ext cx="19052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5" name="a[ 0 ][ 2 ]"/>
          <p:cNvSpPr txBox="1"/>
          <p:nvPr/>
        </p:nvSpPr>
        <p:spPr>
          <a:xfrm>
            <a:off x="4948237" y="2227261"/>
            <a:ext cx="70454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a[ 0 ][ 2 ]</a:t>
            </a:r>
          </a:p>
        </p:txBody>
      </p:sp>
      <p:sp>
        <p:nvSpPr>
          <p:cNvPr id="556" name="Rectangle"/>
          <p:cNvSpPr/>
          <p:nvPr/>
        </p:nvSpPr>
        <p:spPr>
          <a:xfrm>
            <a:off x="6118225" y="2147886"/>
            <a:ext cx="1270000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7" name="Rectangle"/>
          <p:cNvSpPr/>
          <p:nvPr/>
        </p:nvSpPr>
        <p:spPr>
          <a:xfrm>
            <a:off x="7369175" y="2147886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8" name="Rectangle"/>
          <p:cNvSpPr/>
          <p:nvPr/>
        </p:nvSpPr>
        <p:spPr>
          <a:xfrm>
            <a:off x="6118225" y="2505075"/>
            <a:ext cx="1250950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9" name="Rectangle"/>
          <p:cNvSpPr/>
          <p:nvPr/>
        </p:nvSpPr>
        <p:spPr>
          <a:xfrm>
            <a:off x="6118225" y="2147886"/>
            <a:ext cx="20638" cy="35718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0" name="a[ 0 ][ 3 ]"/>
          <p:cNvSpPr txBox="1"/>
          <p:nvPr/>
        </p:nvSpPr>
        <p:spPr>
          <a:xfrm>
            <a:off x="6197600" y="2227261"/>
            <a:ext cx="70454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a[ 0 ][ 3 ]</a:t>
            </a:r>
          </a:p>
        </p:txBody>
      </p:sp>
      <p:sp>
        <p:nvSpPr>
          <p:cNvPr id="561" name="Rectangle"/>
          <p:cNvSpPr/>
          <p:nvPr/>
        </p:nvSpPr>
        <p:spPr>
          <a:xfrm>
            <a:off x="2368550" y="2862261"/>
            <a:ext cx="127000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2" name="Rectangle"/>
          <p:cNvSpPr/>
          <p:nvPr/>
        </p:nvSpPr>
        <p:spPr>
          <a:xfrm>
            <a:off x="3617912" y="2862261"/>
            <a:ext cx="20639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3" name="Rectangle"/>
          <p:cNvSpPr/>
          <p:nvPr/>
        </p:nvSpPr>
        <p:spPr>
          <a:xfrm>
            <a:off x="2368549" y="3217861"/>
            <a:ext cx="124936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4" name="Rectangle"/>
          <p:cNvSpPr/>
          <p:nvPr/>
        </p:nvSpPr>
        <p:spPr>
          <a:xfrm>
            <a:off x="2368550" y="2862261"/>
            <a:ext cx="19050" cy="3556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5" name="a[ 2 ][ 0 ]"/>
          <p:cNvSpPr txBox="1"/>
          <p:nvPr/>
        </p:nvSpPr>
        <p:spPr>
          <a:xfrm>
            <a:off x="2447925" y="2941636"/>
            <a:ext cx="70454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a[ 2 ][ 0 ]</a:t>
            </a:r>
          </a:p>
        </p:txBody>
      </p:sp>
      <p:sp>
        <p:nvSpPr>
          <p:cNvPr id="566" name="Rectangle"/>
          <p:cNvSpPr/>
          <p:nvPr/>
        </p:nvSpPr>
        <p:spPr>
          <a:xfrm>
            <a:off x="3617912" y="2862261"/>
            <a:ext cx="12700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7" name="Rectangle"/>
          <p:cNvSpPr/>
          <p:nvPr/>
        </p:nvSpPr>
        <p:spPr>
          <a:xfrm>
            <a:off x="4868862" y="2862261"/>
            <a:ext cx="19052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8" name="Rectangle"/>
          <p:cNvSpPr/>
          <p:nvPr/>
        </p:nvSpPr>
        <p:spPr>
          <a:xfrm>
            <a:off x="3617912" y="3217861"/>
            <a:ext cx="125095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9" name="Rectangle"/>
          <p:cNvSpPr/>
          <p:nvPr/>
        </p:nvSpPr>
        <p:spPr>
          <a:xfrm>
            <a:off x="3617912" y="2862261"/>
            <a:ext cx="20639" cy="3556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0" name="a[ 2 ][ 1 ]"/>
          <p:cNvSpPr txBox="1"/>
          <p:nvPr/>
        </p:nvSpPr>
        <p:spPr>
          <a:xfrm>
            <a:off x="3697287" y="2941636"/>
            <a:ext cx="70454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a[ 2 ][ 1 ]</a:t>
            </a:r>
          </a:p>
        </p:txBody>
      </p:sp>
      <p:sp>
        <p:nvSpPr>
          <p:cNvPr id="571" name="Rectangle"/>
          <p:cNvSpPr/>
          <p:nvPr/>
        </p:nvSpPr>
        <p:spPr>
          <a:xfrm>
            <a:off x="4868862" y="2862261"/>
            <a:ext cx="1270002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2" name="Rectangle"/>
          <p:cNvSpPr/>
          <p:nvPr/>
        </p:nvSpPr>
        <p:spPr>
          <a:xfrm>
            <a:off x="6118225" y="2862261"/>
            <a:ext cx="20638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3" name="Rectangle"/>
          <p:cNvSpPr/>
          <p:nvPr/>
        </p:nvSpPr>
        <p:spPr>
          <a:xfrm>
            <a:off x="4868862" y="3217861"/>
            <a:ext cx="1249364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4" name="Rectangle"/>
          <p:cNvSpPr/>
          <p:nvPr/>
        </p:nvSpPr>
        <p:spPr>
          <a:xfrm>
            <a:off x="4868862" y="2862261"/>
            <a:ext cx="19052" cy="3556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5" name="a[ 2 ][ 2 ]"/>
          <p:cNvSpPr txBox="1"/>
          <p:nvPr/>
        </p:nvSpPr>
        <p:spPr>
          <a:xfrm>
            <a:off x="4948237" y="2941636"/>
            <a:ext cx="70454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a[ 2 ][ 2 ]</a:t>
            </a:r>
          </a:p>
        </p:txBody>
      </p:sp>
      <p:sp>
        <p:nvSpPr>
          <p:cNvPr id="576" name="Rectangle"/>
          <p:cNvSpPr/>
          <p:nvPr/>
        </p:nvSpPr>
        <p:spPr>
          <a:xfrm>
            <a:off x="6118225" y="2862261"/>
            <a:ext cx="1270000" cy="190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7" name="Rectangle"/>
          <p:cNvSpPr/>
          <p:nvPr/>
        </p:nvSpPr>
        <p:spPr>
          <a:xfrm>
            <a:off x="7369175" y="2862261"/>
            <a:ext cx="19050" cy="3762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8" name="Rectangle"/>
          <p:cNvSpPr/>
          <p:nvPr/>
        </p:nvSpPr>
        <p:spPr>
          <a:xfrm>
            <a:off x="6118225" y="3217861"/>
            <a:ext cx="1250950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9" name="Rectangle"/>
          <p:cNvSpPr/>
          <p:nvPr/>
        </p:nvSpPr>
        <p:spPr>
          <a:xfrm>
            <a:off x="6118225" y="2862261"/>
            <a:ext cx="20638" cy="3556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0" name="a[ 2 ][ 3 ]"/>
          <p:cNvSpPr txBox="1"/>
          <p:nvPr/>
        </p:nvSpPr>
        <p:spPr>
          <a:xfrm>
            <a:off x="6197600" y="2941636"/>
            <a:ext cx="70454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800"/>
              </a:spcBef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a[ 2 ][ 3 ]</a:t>
            </a:r>
          </a:p>
        </p:txBody>
      </p:sp>
      <p:sp>
        <p:nvSpPr>
          <p:cNvPr id="581" name="Shape"/>
          <p:cNvSpPr/>
          <p:nvPr/>
        </p:nvSpPr>
        <p:spPr>
          <a:xfrm>
            <a:off x="4530725" y="3119436"/>
            <a:ext cx="60325" cy="119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89" y="21600"/>
                </a:moveTo>
                <a:lnTo>
                  <a:pt x="0" y="21600"/>
                </a:lnTo>
                <a:lnTo>
                  <a:pt x="7389" y="10656"/>
                </a:lnTo>
                <a:lnTo>
                  <a:pt x="7389" y="0"/>
                </a:lnTo>
                <a:lnTo>
                  <a:pt x="14211" y="10656"/>
                </a:lnTo>
                <a:lnTo>
                  <a:pt x="21600" y="21600"/>
                </a:lnTo>
                <a:lnTo>
                  <a:pt x="14211" y="21600"/>
                </a:lnTo>
                <a:lnTo>
                  <a:pt x="7389" y="10656"/>
                </a:lnTo>
                <a:lnTo>
                  <a:pt x="14211" y="10656"/>
                </a:lnTo>
                <a:lnTo>
                  <a:pt x="7389" y="21600"/>
                </a:lnTo>
                <a:lnTo>
                  <a:pt x="0" y="21600"/>
                </a:lnTo>
                <a:lnTo>
                  <a:pt x="0" y="17856"/>
                </a:lnTo>
                <a:lnTo>
                  <a:pt x="7389" y="17856"/>
                </a:lnTo>
                <a:lnTo>
                  <a:pt x="7389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2" name="Square"/>
          <p:cNvSpPr/>
          <p:nvPr/>
        </p:nvSpPr>
        <p:spPr>
          <a:xfrm>
            <a:off x="4551362" y="3217861"/>
            <a:ext cx="1905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3" name="Shape"/>
          <p:cNvSpPr/>
          <p:nvPr/>
        </p:nvSpPr>
        <p:spPr>
          <a:xfrm>
            <a:off x="4530725" y="3178175"/>
            <a:ext cx="39688" cy="6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32" y="21600"/>
                </a:moveTo>
                <a:lnTo>
                  <a:pt x="0" y="21600"/>
                </a:lnTo>
                <a:lnTo>
                  <a:pt x="11232" y="0"/>
                </a:lnTo>
                <a:lnTo>
                  <a:pt x="21600" y="21600"/>
                </a:lnTo>
                <a:lnTo>
                  <a:pt x="11232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4" name="Rectangle"/>
          <p:cNvSpPr/>
          <p:nvPr/>
        </p:nvSpPr>
        <p:spPr>
          <a:xfrm>
            <a:off x="4842667" y="3654425"/>
            <a:ext cx="12702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5" name="Rectangle"/>
          <p:cNvSpPr/>
          <p:nvPr/>
        </p:nvSpPr>
        <p:spPr>
          <a:xfrm>
            <a:off x="4551362" y="3654425"/>
            <a:ext cx="296864" cy="19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6" name="Rectangle"/>
          <p:cNvSpPr/>
          <p:nvPr/>
        </p:nvSpPr>
        <p:spPr>
          <a:xfrm>
            <a:off x="4551362" y="3251992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7" name="Rectangle"/>
          <p:cNvSpPr/>
          <p:nvPr/>
        </p:nvSpPr>
        <p:spPr>
          <a:xfrm>
            <a:off x="4551362" y="3257550"/>
            <a:ext cx="19052" cy="3968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8" name="Shape"/>
          <p:cNvSpPr/>
          <p:nvPr/>
        </p:nvSpPr>
        <p:spPr>
          <a:xfrm>
            <a:off x="4014787" y="3119436"/>
            <a:ext cx="60327" cy="119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89" y="21600"/>
                </a:moveTo>
                <a:lnTo>
                  <a:pt x="0" y="21600"/>
                </a:lnTo>
                <a:lnTo>
                  <a:pt x="7389" y="10656"/>
                </a:lnTo>
                <a:lnTo>
                  <a:pt x="7389" y="0"/>
                </a:lnTo>
                <a:lnTo>
                  <a:pt x="14211" y="10656"/>
                </a:lnTo>
                <a:lnTo>
                  <a:pt x="21600" y="21600"/>
                </a:lnTo>
                <a:lnTo>
                  <a:pt x="14211" y="21600"/>
                </a:lnTo>
                <a:lnTo>
                  <a:pt x="7389" y="10656"/>
                </a:lnTo>
                <a:lnTo>
                  <a:pt x="14211" y="10656"/>
                </a:lnTo>
                <a:lnTo>
                  <a:pt x="7389" y="21600"/>
                </a:lnTo>
                <a:lnTo>
                  <a:pt x="0" y="21600"/>
                </a:lnTo>
                <a:lnTo>
                  <a:pt x="0" y="17856"/>
                </a:lnTo>
                <a:lnTo>
                  <a:pt x="7389" y="17856"/>
                </a:lnTo>
                <a:lnTo>
                  <a:pt x="7389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9" name="Square"/>
          <p:cNvSpPr/>
          <p:nvPr/>
        </p:nvSpPr>
        <p:spPr>
          <a:xfrm>
            <a:off x="4035425" y="3217861"/>
            <a:ext cx="19050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0" name="Shape"/>
          <p:cNvSpPr/>
          <p:nvPr/>
        </p:nvSpPr>
        <p:spPr>
          <a:xfrm>
            <a:off x="4014787" y="3178175"/>
            <a:ext cx="39689" cy="6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32" y="21600"/>
                </a:moveTo>
                <a:lnTo>
                  <a:pt x="0" y="21600"/>
                </a:lnTo>
                <a:lnTo>
                  <a:pt x="11232" y="0"/>
                </a:lnTo>
                <a:lnTo>
                  <a:pt x="21600" y="21600"/>
                </a:lnTo>
                <a:lnTo>
                  <a:pt x="11232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1" name="Rectangle"/>
          <p:cNvSpPr/>
          <p:nvPr/>
        </p:nvSpPr>
        <p:spPr>
          <a:xfrm>
            <a:off x="4842667" y="4010025"/>
            <a:ext cx="12702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2" name="Rectangle"/>
          <p:cNvSpPr/>
          <p:nvPr/>
        </p:nvSpPr>
        <p:spPr>
          <a:xfrm>
            <a:off x="4035425" y="4010025"/>
            <a:ext cx="812800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3" name="Rectangle"/>
          <p:cNvSpPr/>
          <p:nvPr/>
        </p:nvSpPr>
        <p:spPr>
          <a:xfrm>
            <a:off x="4035425" y="3251992"/>
            <a:ext cx="19050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4" name="Rectangle"/>
          <p:cNvSpPr/>
          <p:nvPr/>
        </p:nvSpPr>
        <p:spPr>
          <a:xfrm>
            <a:off x="4035425" y="3257550"/>
            <a:ext cx="19050" cy="75247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5" name="Shape"/>
          <p:cNvSpPr/>
          <p:nvPr/>
        </p:nvSpPr>
        <p:spPr>
          <a:xfrm>
            <a:off x="3736975" y="3119436"/>
            <a:ext cx="60325" cy="119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89" y="21600"/>
                </a:moveTo>
                <a:lnTo>
                  <a:pt x="0" y="21600"/>
                </a:lnTo>
                <a:lnTo>
                  <a:pt x="7389" y="10656"/>
                </a:lnTo>
                <a:lnTo>
                  <a:pt x="7389" y="0"/>
                </a:lnTo>
                <a:lnTo>
                  <a:pt x="14211" y="10656"/>
                </a:lnTo>
                <a:lnTo>
                  <a:pt x="21600" y="21600"/>
                </a:lnTo>
                <a:lnTo>
                  <a:pt x="14211" y="21600"/>
                </a:lnTo>
                <a:lnTo>
                  <a:pt x="7389" y="10656"/>
                </a:lnTo>
                <a:lnTo>
                  <a:pt x="14211" y="10656"/>
                </a:lnTo>
                <a:lnTo>
                  <a:pt x="7389" y="21600"/>
                </a:lnTo>
                <a:lnTo>
                  <a:pt x="0" y="21600"/>
                </a:lnTo>
                <a:lnTo>
                  <a:pt x="0" y="17856"/>
                </a:lnTo>
                <a:lnTo>
                  <a:pt x="7389" y="17856"/>
                </a:lnTo>
                <a:lnTo>
                  <a:pt x="7389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6" name="Square"/>
          <p:cNvSpPr/>
          <p:nvPr/>
        </p:nvSpPr>
        <p:spPr>
          <a:xfrm>
            <a:off x="3757612" y="3217861"/>
            <a:ext cx="19052" cy="2063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7" name="Shape"/>
          <p:cNvSpPr/>
          <p:nvPr/>
        </p:nvSpPr>
        <p:spPr>
          <a:xfrm>
            <a:off x="3736975" y="3178175"/>
            <a:ext cx="39688" cy="6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32" y="21600"/>
                </a:moveTo>
                <a:lnTo>
                  <a:pt x="0" y="21600"/>
                </a:lnTo>
                <a:lnTo>
                  <a:pt x="11232" y="0"/>
                </a:lnTo>
                <a:lnTo>
                  <a:pt x="21600" y="21600"/>
                </a:lnTo>
                <a:lnTo>
                  <a:pt x="11232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8" name="Rectangle"/>
          <p:cNvSpPr/>
          <p:nvPr/>
        </p:nvSpPr>
        <p:spPr>
          <a:xfrm>
            <a:off x="4842667" y="4406900"/>
            <a:ext cx="12702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9" name="Rectangle"/>
          <p:cNvSpPr/>
          <p:nvPr/>
        </p:nvSpPr>
        <p:spPr>
          <a:xfrm>
            <a:off x="3757612" y="4406900"/>
            <a:ext cx="1090614" cy="206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0" name="Rectangle"/>
          <p:cNvSpPr/>
          <p:nvPr/>
        </p:nvSpPr>
        <p:spPr>
          <a:xfrm>
            <a:off x="3757612" y="3251992"/>
            <a:ext cx="19052" cy="1270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1" name="Rectangle"/>
          <p:cNvSpPr/>
          <p:nvPr/>
        </p:nvSpPr>
        <p:spPr>
          <a:xfrm>
            <a:off x="3757612" y="3257550"/>
            <a:ext cx="19052" cy="11493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2" name="Fig. 11.12    Two-dimensional array with three rows and four columns."/>
          <p:cNvSpPr txBox="1"/>
          <p:nvPr/>
        </p:nvSpPr>
        <p:spPr>
          <a:xfrm>
            <a:off x="2145448" y="4963473"/>
            <a:ext cx="5242778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Two-dimensional array with three rows and four columns.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5" name="11.10 Multidimensional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 Multidimensional Arrays</a:t>
            </a:r>
          </a:p>
        </p:txBody>
      </p:sp>
      <p:sp>
        <p:nvSpPr>
          <p:cNvPr id="606" name="Declaring and initializing multidimensional array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457200" algn="l"/>
              </a:tabLst>
            </a:pPr>
            <a:r>
              <a:t>Declaring and initializing multidimensional arrays</a:t>
            </a:r>
          </a:p>
          <a:p>
            <a:pPr lvl="1" marL="742950" indent="-285750">
              <a:spcBef>
                <a:spcPts val="0"/>
              </a:spcBef>
              <a:tabLst>
                <a:tab pos="457200" algn="l"/>
              </a:tabLst>
              <a:defRPr sz="2200"/>
            </a:pPr>
            <a:r>
              <a:t>Group by row in square brackets</a:t>
            </a:r>
          </a:p>
          <a:p>
            <a:pPr lvl="1" marL="742950" indent="-285750">
              <a:spcBef>
                <a:spcPts val="0"/>
              </a:spcBef>
              <a:tabLst>
                <a:tab pos="457200" algn="l"/>
              </a:tabLst>
              <a:defRPr sz="2200"/>
            </a:pPr>
            <a:r>
              <a:t>Treated as arrays of arrays</a:t>
            </a:r>
          </a:p>
          <a:p>
            <a:pPr lvl="1" marL="742950" indent="-285750">
              <a:spcBef>
                <a:spcPts val="0"/>
              </a:spcBef>
              <a:tabLst>
                <a:tab pos="457200" algn="l"/>
              </a:tabLst>
              <a:defRPr sz="2200"/>
            </a:pPr>
            <a:r>
              <a:t>Creating array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b</a:t>
            </a:r>
            <a:r>
              <a:t> with one row of two elements and a second row of three elements:</a:t>
            </a:r>
          </a:p>
          <a:p>
            <a:pPr lvl="1" marL="0" indent="457200">
              <a:spcBef>
                <a:spcPts val="900"/>
              </a:spcBef>
              <a:buSzTx/>
              <a:buNone/>
              <a:tabLst>
                <a:tab pos="457200" algn="l"/>
              </a:tabLst>
              <a:defRPr sz="2200">
                <a:solidFill>
                  <a:srgbClr val="275A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var</a:t>
            </a:r>
            <a:r>
              <a:rPr>
                <a:solidFill>
                  <a:srgbClr val="000000"/>
                </a:solidFill>
              </a:rPr>
              <a:t> b = [ [ </a:t>
            </a:r>
            <a:r>
              <a:rPr>
                <a:solidFill>
                  <a:schemeClr val="accent1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chemeClr val="accent1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 ], [ </a:t>
            </a:r>
            <a:r>
              <a:rPr>
                <a:solidFill>
                  <a:schemeClr val="accent1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chemeClr val="accent1"/>
                </a:solidFill>
              </a:rPr>
              <a:t>4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chemeClr val="accent1"/>
                </a:solidFill>
              </a:rPr>
              <a:t>5</a:t>
            </a:r>
            <a:r>
              <a:rPr>
                <a:solidFill>
                  <a:srgbClr val="000000"/>
                </a:solidFill>
              </a:rPr>
              <a:t> ] ];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9" name="Also possible to use new opera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457200" algn="l"/>
              </a:tabLst>
            </a:pPr>
            <a:r>
              <a:t>Also possible to use </a:t>
            </a:r>
            <a:r>
              <a:rPr sz="2500">
                <a:latin typeface="Lucida Console"/>
                <a:ea typeface="Lucida Console"/>
                <a:cs typeface="Lucida Console"/>
                <a:sym typeface="Lucida Console"/>
              </a:rPr>
              <a:t>new</a:t>
            </a:r>
            <a:r>
              <a:t> operator</a:t>
            </a:r>
          </a:p>
          <a:p>
            <a:pPr lvl="1" marL="742950" indent="-285750">
              <a:spcBef>
                <a:spcPts val="0"/>
              </a:spcBef>
              <a:tabLst>
                <a:tab pos="457200" algn="l"/>
              </a:tabLst>
              <a:defRPr sz="2200"/>
            </a:pPr>
            <a:r>
              <a:t>Create array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b</a:t>
            </a:r>
            <a:r>
              <a:t> with two rows, first with five columns and second with three:</a:t>
            </a:r>
          </a:p>
          <a:p>
            <a:pPr>
              <a:spcBef>
                <a:spcPts val="900"/>
              </a:spcBef>
              <a:buSzTx/>
              <a:buNone/>
              <a:tabLst>
                <a:tab pos="457200" algn="l"/>
              </a:tabLst>
              <a:defRPr>
                <a:solidFill>
                  <a:srgbClr val="00FF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			</a:t>
            </a:r>
            <a:r>
              <a:rPr sz="2200">
                <a:solidFill>
                  <a:srgbClr val="275AFF"/>
                </a:solidFill>
              </a:rPr>
              <a:t>var</a:t>
            </a:r>
            <a:r>
              <a:rPr sz="2200">
                <a:solidFill>
                  <a:srgbClr val="000000"/>
                </a:solidFill>
              </a:rPr>
              <a:t> b;</a:t>
            </a:r>
            <a:br>
              <a:rPr sz="2200">
                <a:solidFill>
                  <a:srgbClr val="000000"/>
                </a:solidFill>
              </a:rPr>
            </a:br>
            <a:r>
              <a:rPr sz="2200">
                <a:solidFill>
                  <a:srgbClr val="000000"/>
                </a:solidFill>
              </a:rPr>
              <a:t>	</a:t>
            </a:r>
            <a:br>
              <a:rPr sz="2200">
                <a:solidFill>
                  <a:srgbClr val="000000"/>
                </a:solidFill>
              </a:rPr>
            </a:br>
            <a:r>
              <a:rPr sz="2200">
                <a:solidFill>
                  <a:srgbClr val="000000"/>
                </a:solidFill>
              </a:rPr>
              <a:t>		b = </a:t>
            </a:r>
            <a:r>
              <a:rPr sz="2200">
                <a:solidFill>
                  <a:srgbClr val="275AFF"/>
                </a:solidFill>
              </a:rPr>
              <a:t>new</a:t>
            </a:r>
            <a:r>
              <a:rPr sz="2200">
                <a:solidFill>
                  <a:srgbClr val="000000"/>
                </a:solidFill>
              </a:rPr>
              <a:t> Array( </a:t>
            </a:r>
            <a:r>
              <a:rPr sz="2200">
                <a:solidFill>
                  <a:schemeClr val="accent1"/>
                </a:solidFill>
              </a:rPr>
              <a:t>2</a:t>
            </a:r>
            <a:r>
              <a:rPr sz="2200">
                <a:solidFill>
                  <a:srgbClr val="000000"/>
                </a:solidFill>
              </a:rPr>
              <a:t> ); </a:t>
            </a:r>
            <a:br>
              <a:rPr sz="2200">
                <a:solidFill>
                  <a:srgbClr val="000000"/>
                </a:solidFill>
              </a:rPr>
            </a:br>
            <a:r>
              <a:rPr sz="2200">
                <a:solidFill>
                  <a:srgbClr val="000000"/>
                </a:solidFill>
              </a:rPr>
              <a:t>		b[ </a:t>
            </a:r>
            <a:r>
              <a:rPr sz="2200">
                <a:solidFill>
                  <a:schemeClr val="accent1"/>
                </a:solidFill>
              </a:rPr>
              <a:t>0</a:t>
            </a:r>
            <a:r>
              <a:rPr sz="2200">
                <a:solidFill>
                  <a:srgbClr val="000000"/>
                </a:solidFill>
              </a:rPr>
              <a:t> ] = </a:t>
            </a:r>
            <a:r>
              <a:rPr sz="2200">
                <a:solidFill>
                  <a:srgbClr val="275AFF"/>
                </a:solidFill>
              </a:rPr>
              <a:t>new</a:t>
            </a:r>
            <a:r>
              <a:rPr sz="2200">
                <a:solidFill>
                  <a:srgbClr val="000000"/>
                </a:solidFill>
              </a:rPr>
              <a:t> Array( </a:t>
            </a:r>
            <a:r>
              <a:rPr sz="2200">
                <a:solidFill>
                  <a:schemeClr val="accent1"/>
                </a:solidFill>
              </a:rPr>
              <a:t>5</a:t>
            </a:r>
            <a:r>
              <a:rPr sz="2200">
                <a:solidFill>
                  <a:srgbClr val="000000"/>
                </a:solidFill>
              </a:rPr>
              <a:t> );</a:t>
            </a:r>
            <a:br>
              <a:rPr sz="2200">
                <a:solidFill>
                  <a:srgbClr val="000000"/>
                </a:solidFill>
              </a:rPr>
            </a:br>
            <a:r>
              <a:rPr sz="2200">
                <a:solidFill>
                  <a:srgbClr val="000000"/>
                </a:solidFill>
              </a:rPr>
              <a:t>		b[ </a:t>
            </a:r>
            <a:r>
              <a:rPr sz="2200">
                <a:solidFill>
                  <a:schemeClr val="accent1"/>
                </a:solidFill>
              </a:rPr>
              <a:t>1</a:t>
            </a:r>
            <a:r>
              <a:rPr sz="2200">
                <a:solidFill>
                  <a:srgbClr val="000000"/>
                </a:solidFill>
              </a:rPr>
              <a:t> ] = </a:t>
            </a:r>
            <a:r>
              <a:rPr sz="2200">
                <a:solidFill>
                  <a:srgbClr val="275AFF"/>
                </a:solidFill>
              </a:rPr>
              <a:t>new</a:t>
            </a:r>
            <a:r>
              <a:rPr sz="2200">
                <a:solidFill>
                  <a:srgbClr val="000000"/>
                </a:solidFill>
              </a:rPr>
              <a:t> Array( </a:t>
            </a:r>
            <a:r>
              <a:rPr sz="2200">
                <a:solidFill>
                  <a:schemeClr val="accent1"/>
                </a:solidFill>
              </a:rPr>
              <a:t>3</a:t>
            </a:r>
            <a:r>
              <a:rPr sz="2200">
                <a:solidFill>
                  <a:srgbClr val="000000"/>
                </a:solidFill>
              </a:rPr>
              <a:t> );</a:t>
            </a:r>
          </a:p>
        </p:txBody>
      </p:sp>
      <p:sp>
        <p:nvSpPr>
          <p:cNvPr id="610" name="11.10 Multidimensional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 Multidimensional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3" name="InitArray3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InitArray3.html</a:t>
            </a:r>
            <a:br/>
            <a:r>
              <a:t>(1 of 2)</a:t>
            </a:r>
          </a:p>
        </p:txBody>
      </p:sp>
      <p:pic>
        <p:nvPicPr>
          <p:cNvPr id="61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969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7" name="Group"/>
          <p:cNvGrpSpPr/>
          <p:nvPr/>
        </p:nvGrpSpPr>
        <p:grpSpPr>
          <a:xfrm>
            <a:off x="2070099" y="1523999"/>
            <a:ext cx="4821240" cy="2103440"/>
            <a:chOff x="0" y="0"/>
            <a:chExt cx="4821238" cy="2103439"/>
          </a:xfrm>
        </p:grpSpPr>
        <p:sp>
          <p:nvSpPr>
            <p:cNvPr id="615" name="Array array1 provides six initializers in two rows."/>
            <p:cNvSpPr txBox="1"/>
            <p:nvPr/>
          </p:nvSpPr>
          <p:spPr>
            <a:xfrm>
              <a:off x="1035050" y="0"/>
              <a:ext cx="3786189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400">
                  <a:latin typeface="Lucida Console"/>
                  <a:ea typeface="Lucida Console"/>
                  <a:cs typeface="Lucida Console"/>
                  <a:sym typeface="Lucida Console"/>
                </a:defRPr>
              </a:pPr>
              <a:r>
                <a:t>Array</a:t>
              </a:r>
              <a:r>
                <a:rPr>
                  <a:latin typeface="+mj-lt"/>
                  <a:ea typeface="+mj-ea"/>
                  <a:cs typeface="+mj-cs"/>
                  <a:sym typeface="Times New Roman"/>
                </a:rPr>
                <a:t> </a:t>
              </a:r>
              <a:r>
                <a:t>array1</a:t>
              </a:r>
              <a:r>
                <a:rPr sz="1600">
                  <a:latin typeface="+mj-lt"/>
                  <a:ea typeface="+mj-ea"/>
                  <a:cs typeface="+mj-cs"/>
                  <a:sym typeface="Times New Roman"/>
                </a:rPr>
                <a:t> provides six initializers in two rows.</a:t>
              </a:r>
            </a:p>
          </p:txBody>
        </p:sp>
        <p:sp>
          <p:nvSpPr>
            <p:cNvPr id="616" name="Line"/>
            <p:cNvSpPr/>
            <p:nvPr/>
          </p:nvSpPr>
          <p:spPr>
            <a:xfrm flipH="1">
              <a:off x="-1" y="280987"/>
              <a:ext cx="1028703" cy="182245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20" name="Group"/>
          <p:cNvGrpSpPr/>
          <p:nvPr/>
        </p:nvGrpSpPr>
        <p:grpSpPr>
          <a:xfrm>
            <a:off x="2128836" y="2317749"/>
            <a:ext cx="4902202" cy="1795465"/>
            <a:chOff x="0" y="0"/>
            <a:chExt cx="4902201" cy="1795464"/>
          </a:xfrm>
        </p:grpSpPr>
        <p:sp>
          <p:nvSpPr>
            <p:cNvPr id="618" name="Array array2 provides six initializers in three rows."/>
            <p:cNvSpPr txBox="1"/>
            <p:nvPr/>
          </p:nvSpPr>
          <p:spPr>
            <a:xfrm>
              <a:off x="1016000" y="0"/>
              <a:ext cx="3886201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400">
                  <a:latin typeface="Lucida Console"/>
                  <a:ea typeface="Lucida Console"/>
                  <a:cs typeface="Lucida Console"/>
                  <a:sym typeface="Lucida Console"/>
                </a:defRPr>
              </a:pPr>
              <a:r>
                <a:t>Array</a:t>
              </a:r>
              <a:r>
                <a:rPr>
                  <a:latin typeface="+mj-lt"/>
                  <a:ea typeface="+mj-ea"/>
                  <a:cs typeface="+mj-cs"/>
                  <a:sym typeface="Times New Roman"/>
                </a:rPr>
                <a:t> </a:t>
              </a:r>
              <a:r>
                <a:t>array2</a:t>
              </a:r>
              <a:r>
                <a:rPr sz="1600">
                  <a:latin typeface="+mj-lt"/>
                  <a:ea typeface="+mj-ea"/>
                  <a:cs typeface="+mj-cs"/>
                  <a:sym typeface="Times New Roman"/>
                </a:rPr>
                <a:t> provides six initializers in three rows.</a:t>
              </a:r>
            </a:p>
          </p:txBody>
        </p:sp>
        <p:sp>
          <p:nvSpPr>
            <p:cNvPr id="619" name="Line"/>
            <p:cNvSpPr/>
            <p:nvPr/>
          </p:nvSpPr>
          <p:spPr>
            <a:xfrm flipH="1">
              <a:off x="-1" y="288925"/>
              <a:ext cx="1008065" cy="15065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23" name="Group"/>
          <p:cNvGrpSpPr/>
          <p:nvPr/>
        </p:nvGrpSpPr>
        <p:grpSpPr>
          <a:xfrm>
            <a:off x="1922462" y="3975098"/>
            <a:ext cx="4981578" cy="1095378"/>
            <a:chOff x="0" y="0"/>
            <a:chExt cx="4981577" cy="1095376"/>
          </a:xfrm>
        </p:grpSpPr>
        <p:sp>
          <p:nvSpPr>
            <p:cNvPr id="621" name="Function outputArray displays each array’s elements in a Web page."/>
            <p:cNvSpPr txBox="1"/>
            <p:nvPr/>
          </p:nvSpPr>
          <p:spPr>
            <a:xfrm>
              <a:off x="625475" y="0"/>
              <a:ext cx="4356103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Function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outputArray</a:t>
              </a:r>
              <a:r>
                <a:t> displays each array’s elements in a Web page.</a:t>
              </a:r>
            </a:p>
          </p:txBody>
        </p:sp>
        <p:sp>
          <p:nvSpPr>
            <p:cNvPr id="622" name="Line"/>
            <p:cNvSpPr/>
            <p:nvPr/>
          </p:nvSpPr>
          <p:spPr>
            <a:xfrm flipH="1">
              <a:off x="0" y="295274"/>
              <a:ext cx="617539" cy="80010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0" grpId="2"/>
      <p:bldP build="whole" bldLvl="1" animBg="1" rev="0" advAuto="0" spid="623" grpId="3"/>
      <p:bldP build="whole" bldLvl="1" animBg="1" rev="0" advAuto="0" spid="617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6" name="InitArray3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InitArray3.html</a:t>
            </a:r>
            <a:br/>
            <a:r>
              <a:t>(2 of 2)</a:t>
            </a:r>
          </a:p>
        </p:txBody>
      </p:sp>
      <p:pic>
        <p:nvPicPr>
          <p:cNvPr id="62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896100" cy="4864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0" name="Group"/>
          <p:cNvGrpSpPr/>
          <p:nvPr/>
        </p:nvGrpSpPr>
        <p:grpSpPr>
          <a:xfrm>
            <a:off x="4164012" y="2047875"/>
            <a:ext cx="3819528" cy="1094044"/>
            <a:chOff x="0" y="0"/>
            <a:chExt cx="3819527" cy="1094042"/>
          </a:xfrm>
        </p:grpSpPr>
        <p:sp>
          <p:nvSpPr>
            <p:cNvPr id="628" name="Referencing the multidimensional array theArray."/>
            <p:cNvSpPr txBox="1"/>
            <p:nvPr/>
          </p:nvSpPr>
          <p:spPr>
            <a:xfrm>
              <a:off x="523875" y="544512"/>
              <a:ext cx="3295653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Referencing the multidimensional array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theArray</a:t>
              </a:r>
              <a:r>
                <a:t>.</a:t>
              </a:r>
            </a:p>
          </p:txBody>
        </p:sp>
        <p:sp>
          <p:nvSpPr>
            <p:cNvPr id="629" name="Line"/>
            <p:cNvSpPr/>
            <p:nvPr/>
          </p:nvSpPr>
          <p:spPr>
            <a:xfrm flipH="1" flipV="1">
              <a:off x="0" y="0"/>
              <a:ext cx="517527" cy="8413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0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3" name="Fig. 11.13    Initializing multidimensional arrays."/>
          <p:cNvSpPr txBox="1"/>
          <p:nvPr/>
        </p:nvSpPr>
        <p:spPr>
          <a:xfrm>
            <a:off x="585469" y="1146175"/>
            <a:ext cx="3243718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Initializing multidimensional arrays.</a:t>
            </a:r>
          </a:p>
        </p:txBody>
      </p:sp>
      <p:pic>
        <p:nvPicPr>
          <p:cNvPr id="634" name="11_11.png" descr="11_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2136" y="1752600"/>
            <a:ext cx="5419728" cy="335280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11.10 Multidimensional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 Multidimensional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8" name="11.11 Building an Online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11 Building an Online Quiz</a:t>
            </a:r>
          </a:p>
        </p:txBody>
      </p:sp>
      <p:sp>
        <p:nvSpPr>
          <p:cNvPr id="639" name="Radio butt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457200" algn="l"/>
              </a:tabLst>
            </a:pPr>
            <a:r>
              <a:t>Radio buttons</a:t>
            </a:r>
          </a:p>
          <a:p>
            <a:pPr lvl="1" marL="742950" indent="-285750">
              <a:spcBef>
                <a:spcPts val="0"/>
              </a:spcBef>
              <a:tabLst>
                <a:tab pos="457200" algn="l"/>
              </a:tabLst>
              <a:defRPr sz="2200"/>
            </a:pPr>
            <a:r>
              <a:t>Represented as an array</a:t>
            </a:r>
          </a:p>
          <a:p>
            <a:pPr lvl="2" marL="1143000" indent="-228600">
              <a:spcBef>
                <a:spcPts val="0"/>
              </a:spcBef>
              <a:tabLst>
                <a:tab pos="457200" algn="l"/>
              </a:tabLst>
              <a:defRPr sz="2000"/>
            </a:pPr>
            <a:r>
              <a:t>Name of radio buttons is name of array</a:t>
            </a:r>
          </a:p>
          <a:p>
            <a:pPr lvl="2" marL="1143000" indent="-228600">
              <a:spcBef>
                <a:spcPts val="0"/>
              </a:spcBef>
              <a:tabLst>
                <a:tab pos="457200" algn="l"/>
              </a:tabLst>
              <a:defRPr sz="2000"/>
            </a:pPr>
            <a:r>
              <a:t>One element per button</a:t>
            </a:r>
          </a:p>
          <a:p>
            <a:pPr lvl="1" marL="742950" indent="-285750">
              <a:spcBef>
                <a:spcPts val="0"/>
              </a:spcBef>
              <a:tabLst>
                <a:tab pos="457200" algn="l"/>
              </a:tabLst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checked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property is </a:t>
            </a:r>
            <a:r>
              <a:t>true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when selected</a:t>
            </a:r>
            <a:endParaRPr sz="2200"/>
          </a:p>
          <a:p>
            <a:pPr>
              <a:tabLst>
                <a:tab pos="457200" algn="l"/>
              </a:tabLst>
            </a:pPr>
            <a:r>
              <a:t>XHTML Forms</a:t>
            </a:r>
          </a:p>
          <a:p>
            <a:pPr lvl="1" marL="742950" indent="-285750">
              <a:spcBef>
                <a:spcPts val="0"/>
              </a:spcBef>
              <a:tabLst>
                <a:tab pos="457200" algn="l"/>
              </a:tabLst>
              <a:defRPr sz="2200"/>
            </a:pPr>
            <a:r>
              <a:t>Contain controls, including radio buttons</a:t>
            </a:r>
          </a:p>
          <a:p>
            <a:pPr lvl="1" marL="742950" indent="-285750">
              <a:spcBef>
                <a:spcPts val="0"/>
              </a:spcBef>
              <a:tabLst>
                <a:tab pos="457200" algn="l"/>
              </a:tabLst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action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property specifies what happens when submitted</a:t>
            </a:r>
            <a:endParaRPr sz="2200"/>
          </a:p>
          <a:p>
            <a:pPr lvl="2" marL="1143000" indent="-228600">
              <a:spcBef>
                <a:spcPts val="0"/>
              </a:spcBef>
              <a:tabLst>
                <a:tab pos="457200" algn="l"/>
              </a:tabLst>
              <a:defRPr sz="2000"/>
            </a:pPr>
            <a:r>
              <a:t>Can call JavaScript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2" name="Quiz.html (1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Quiz.html</a:t>
            </a:r>
            <a:br/>
            <a:r>
              <a:t>(1 of 2)</a:t>
            </a:r>
          </a:p>
        </p:txBody>
      </p:sp>
      <p:pic>
        <p:nvPicPr>
          <p:cNvPr id="64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197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6" name="Group"/>
          <p:cNvGrpSpPr/>
          <p:nvPr/>
        </p:nvGrpSpPr>
        <p:grpSpPr>
          <a:xfrm>
            <a:off x="3706812" y="4003675"/>
            <a:ext cx="3819528" cy="1094044"/>
            <a:chOff x="0" y="0"/>
            <a:chExt cx="3819527" cy="1094042"/>
          </a:xfrm>
        </p:grpSpPr>
        <p:sp>
          <p:nvSpPr>
            <p:cNvPr id="644" name="Determining the value of property checked."/>
            <p:cNvSpPr txBox="1"/>
            <p:nvPr/>
          </p:nvSpPr>
          <p:spPr>
            <a:xfrm>
              <a:off x="523875" y="544512"/>
              <a:ext cx="3295653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Determining the value of property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checked</a:t>
              </a:r>
              <a:r>
                <a:t>.</a:t>
              </a:r>
            </a:p>
          </p:txBody>
        </p:sp>
        <p:sp>
          <p:nvSpPr>
            <p:cNvPr id="645" name="Line"/>
            <p:cNvSpPr/>
            <p:nvPr/>
          </p:nvSpPr>
          <p:spPr>
            <a:xfrm flipH="1" flipV="1">
              <a:off x="0" y="0"/>
              <a:ext cx="517527" cy="8413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6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9" name="Quiz.html (2 of 2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Quiz.html</a:t>
            </a:r>
            <a:br/>
            <a:r>
              <a:t>(2 of 2)</a:t>
            </a:r>
          </a:p>
        </p:txBody>
      </p:sp>
      <p:pic>
        <p:nvPicPr>
          <p:cNvPr id="650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6210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3" name="Group"/>
          <p:cNvGrpSpPr/>
          <p:nvPr/>
        </p:nvGrpSpPr>
        <p:grpSpPr>
          <a:xfrm>
            <a:off x="2627312" y="638175"/>
            <a:ext cx="3819528" cy="1094044"/>
            <a:chOff x="0" y="0"/>
            <a:chExt cx="3819527" cy="1094042"/>
          </a:xfrm>
        </p:grpSpPr>
        <p:sp>
          <p:nvSpPr>
            <p:cNvPr id="651" name="Call the checkAnswers function when the form is submitted."/>
            <p:cNvSpPr txBox="1"/>
            <p:nvPr/>
          </p:nvSpPr>
          <p:spPr>
            <a:xfrm>
              <a:off x="523875" y="544512"/>
              <a:ext cx="3295653" cy="5495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Call 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checkAnswers</a:t>
              </a:r>
              <a:r>
                <a:t> function when the form is submitted.</a:t>
              </a:r>
            </a:p>
          </p:txBody>
        </p:sp>
        <p:sp>
          <p:nvSpPr>
            <p:cNvPr id="652" name="Line"/>
            <p:cNvSpPr/>
            <p:nvPr/>
          </p:nvSpPr>
          <p:spPr>
            <a:xfrm flipH="1" flipV="1">
              <a:off x="0" y="0"/>
              <a:ext cx="517527" cy="8413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lide Number"/>
          <p:cNvSpPr txBox="1"/>
          <p:nvPr>
            <p:ph type="sldNum" sz="quarter" idx="4294967295"/>
          </p:nvPr>
        </p:nvSpPr>
        <p:spPr>
          <a:xfrm>
            <a:off x="8862058" y="-1"/>
            <a:ext cx="2819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6" name="Fig. 11.14    Online quiz graded with JavaScript."/>
          <p:cNvSpPr txBox="1"/>
          <p:nvPr/>
        </p:nvSpPr>
        <p:spPr>
          <a:xfrm>
            <a:off x="585469" y="1146175"/>
            <a:ext cx="328925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Online quiz graded with JavaScript.</a:t>
            </a:r>
          </a:p>
        </p:txBody>
      </p:sp>
      <p:pic>
        <p:nvPicPr>
          <p:cNvPr id="657" name="quiz.png" descr="quiz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9586" y="1546225"/>
            <a:ext cx="5584828" cy="2795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quiz2.png" descr="quiz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6575" y="4441825"/>
            <a:ext cx="2990850" cy="1733550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11.11 Building an Online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11 Building an Online Quiz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48258"/>
          <a:stretch>
            <a:fillRect/>
          </a:stretch>
        </p:blipFill>
        <p:spPr>
          <a:xfrm>
            <a:off x="681037" y="1373187"/>
            <a:ext cx="7681914" cy="2643239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11.2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8.14  Web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Resources </a:t>
            </a:r>
          </a:p>
        </p:txBody>
      </p:sp>
      <p:sp>
        <p:nvSpPr>
          <p:cNvPr id="662" name="www.javascriptmall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www.javascriptmall.com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developer.netscape.com/tech/javascript</a:t>
            </a:r>
          </a:p>
          <a:p>
            <a:pPr>
              <a:spcBef>
                <a:spcPts val="300"/>
              </a:spcBef>
              <a:defRPr sz="2000"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www.mozilla.org/js/language</a:t>
            </a:r>
          </a:p>
          <a:p>
            <a:pPr>
              <a:spcBef>
                <a:spcPts val="300"/>
              </a:spcBef>
              <a:defRPr sz="2000">
                <a:latin typeface="LucidaSansTypewriter"/>
                <a:ea typeface="LucidaSansTypewriter"/>
                <a:cs typeface="LucidaSansTypewriter"/>
                <a:sym typeface="LucidaSansTypewriter"/>
              </a:defRPr>
            </a:pPr>
            <a:r>
              <a:t>Deitel and deitel, Internet and World Wide Web How to Program: Third Edition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" name="11.3 Declaring and Allocat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Declaring and Allocating Arrays</a:t>
            </a:r>
          </a:p>
        </p:txBody>
      </p:sp>
      <p:sp>
        <p:nvSpPr>
          <p:cNvPr id="218" name="Arrays in memo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Arrays in memory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Objects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Operator </a:t>
            </a:r>
            <a:r>
              <a:rPr sz="2000">
                <a:latin typeface="Lucida Console"/>
                <a:ea typeface="Lucida Console"/>
                <a:cs typeface="Lucida Console"/>
                <a:sym typeface="Lucida Console"/>
              </a:rPr>
              <a:t>new</a:t>
            </a:r>
            <a:endParaRPr sz="2000"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2" marL="1143000" indent="-228600">
              <a:spcBef>
                <a:spcPts val="0"/>
              </a:spcBef>
              <a:defRPr sz="2000"/>
            </a:pPr>
            <a:r>
              <a:t>Allocates memory for objects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Dynamic memory allocation operator</a:t>
            </a:r>
          </a:p>
          <a:p>
            <a:pPr lvl="2" marL="0" indent="914400">
              <a:spcBef>
                <a:spcPts val="900"/>
              </a:spcBef>
              <a:buSzTx/>
              <a:buNone/>
              <a:defRPr sz="2000">
                <a:solidFill>
                  <a:srgbClr val="275A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	</a:t>
            </a:r>
            <a:br/>
            <a:r>
              <a:rPr sz="2200"/>
              <a:t>var</a:t>
            </a:r>
            <a:r>
              <a:rPr sz="2200">
                <a:solidFill>
                  <a:srgbClr val="000000"/>
                </a:solidFill>
              </a:rPr>
              <a:t> c;</a:t>
            </a:r>
            <a:br>
              <a:rPr sz="2200">
                <a:solidFill>
                  <a:srgbClr val="000000"/>
                </a:solidFill>
              </a:rPr>
            </a:br>
            <a:r>
              <a:rPr sz="2200">
                <a:solidFill>
                  <a:srgbClr val="000000"/>
                </a:solidFill>
              </a:rPr>
              <a:t>c = </a:t>
            </a:r>
            <a:r>
              <a:rPr sz="2200"/>
              <a:t>new</a:t>
            </a:r>
            <a:r>
              <a:rPr sz="2200">
                <a:solidFill>
                  <a:srgbClr val="000000"/>
                </a:solidFill>
              </a:rPr>
              <a:t> Array( </a:t>
            </a:r>
            <a:r>
              <a:rPr sz="2200">
                <a:solidFill>
                  <a:schemeClr val="accent1"/>
                </a:solidFill>
              </a:rPr>
              <a:t>12</a:t>
            </a:r>
            <a:r>
              <a:rPr sz="2200">
                <a:solidFill>
                  <a:srgbClr val="000000"/>
                </a:solidFill>
              </a:rPr>
              <a:t> 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11.4 Examples Us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Examples Using Arrays</a:t>
            </a:r>
          </a:p>
        </p:txBody>
      </p:sp>
      <p:sp>
        <p:nvSpPr>
          <p:cNvPr id="222" name="Arrays grow dynamical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Arrays grow dynamically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Allocate more space as items are added</a:t>
            </a:r>
          </a:p>
          <a:p>
            <a:pPr/>
            <a:r>
              <a:t>Must initialize array elements</a:t>
            </a:r>
          </a:p>
          <a:p>
            <a:pPr lvl="1" marL="742950" indent="-285750">
              <a:spcBef>
                <a:spcPts val="0"/>
              </a:spcBef>
              <a:defRPr sz="2200"/>
            </a:pPr>
            <a:r>
              <a:t>Default value is undefined</a:t>
            </a:r>
          </a:p>
          <a:p>
            <a:pPr lvl="1" marL="742950" indent="-285750">
              <a:spcBef>
                <a:spcPts val="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for</a:t>
            </a:r>
            <a:r>
              <a:rPr sz="2200">
                <a:latin typeface="+mj-lt"/>
                <a:ea typeface="+mj-ea"/>
                <a:cs typeface="+mj-cs"/>
                <a:sym typeface="Times New Roman"/>
              </a:rPr>
              <a:t> loops convenient</a:t>
            </a:r>
            <a:endParaRPr sz="2200"/>
          </a:p>
          <a:p>
            <a:pPr lvl="1" marL="742950" indent="-285750">
              <a:spcBef>
                <a:spcPts val="0"/>
              </a:spcBef>
              <a:defRPr sz="2200"/>
            </a:pPr>
            <a:r>
              <a:t>Referring to uninitialized elements or elements outside array bounds is an error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lide Number"/>
          <p:cNvSpPr txBox="1"/>
          <p:nvPr>
            <p:ph type="sldNum" sz="quarter" idx="4294967295"/>
          </p:nvPr>
        </p:nvSpPr>
        <p:spPr>
          <a:xfrm>
            <a:off x="8950958" y="-1"/>
            <a:ext cx="193039" cy="2870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919914" cy="57277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InitArray.html (1 of 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InitArray.html</a:t>
            </a:r>
            <a:br/>
            <a:r>
              <a:t>(1 of 3)</a:t>
            </a:r>
          </a:p>
        </p:txBody>
      </p:sp>
      <p:grpSp>
        <p:nvGrpSpPr>
          <p:cNvPr id="229" name="Group"/>
          <p:cNvGrpSpPr/>
          <p:nvPr/>
        </p:nvGrpSpPr>
        <p:grpSpPr>
          <a:xfrm>
            <a:off x="2955923" y="2463799"/>
            <a:ext cx="5257802" cy="1579565"/>
            <a:chOff x="0" y="0"/>
            <a:chExt cx="5257801" cy="1579563"/>
          </a:xfrm>
        </p:grpSpPr>
        <p:sp>
          <p:nvSpPr>
            <p:cNvPr id="227" name="Array n1 has five elements."/>
            <p:cNvSpPr txBox="1"/>
            <p:nvPr/>
          </p:nvSpPr>
          <p:spPr>
            <a:xfrm>
              <a:off x="2084387" y="-1"/>
              <a:ext cx="3173414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400">
                  <a:latin typeface="Lucida Console"/>
                  <a:ea typeface="Lucida Console"/>
                  <a:cs typeface="Lucida Console"/>
                  <a:sym typeface="Lucida Console"/>
                </a:defRPr>
              </a:pPr>
              <a:r>
                <a:t>Array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t>n1</a:t>
              </a:r>
              <a:r>
                <a:rPr sz="1600">
                  <a:latin typeface="+mj-lt"/>
                  <a:ea typeface="+mj-ea"/>
                  <a:cs typeface="+mj-cs"/>
                  <a:sym typeface="Times New Roman"/>
                </a:rPr>
                <a:t> has five elements.</a:t>
              </a:r>
            </a:p>
          </p:txBody>
        </p:sp>
        <p:sp>
          <p:nvSpPr>
            <p:cNvPr id="228" name="Line"/>
            <p:cNvSpPr/>
            <p:nvPr/>
          </p:nvSpPr>
          <p:spPr>
            <a:xfrm flipH="1">
              <a:off x="-1" y="180975"/>
              <a:ext cx="2078040" cy="139858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32" name="Group"/>
          <p:cNvGrpSpPr/>
          <p:nvPr/>
        </p:nvGrpSpPr>
        <p:grpSpPr>
          <a:xfrm>
            <a:off x="1963736" y="4141787"/>
            <a:ext cx="6415090" cy="1103314"/>
            <a:chOff x="0" y="0"/>
            <a:chExt cx="6415088" cy="1103313"/>
          </a:xfrm>
        </p:grpSpPr>
        <p:sp>
          <p:nvSpPr>
            <p:cNvPr id="230" name="The for loop initializes the elements in n1 to their subscript numbers (0 to 4)."/>
            <p:cNvSpPr txBox="1"/>
            <p:nvPr/>
          </p:nvSpPr>
          <p:spPr>
            <a:xfrm>
              <a:off x="2144712" y="0"/>
              <a:ext cx="4270377" cy="549531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600"/>
              </a:pPr>
              <a:r>
                <a:t>The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for</a:t>
              </a:r>
              <a:r>
                <a:t> loop initializes the elements in </a:t>
              </a:r>
              <a:r>
                <a:rPr sz="1400">
                  <a:latin typeface="Lucida Console"/>
                  <a:ea typeface="Lucida Console"/>
                  <a:cs typeface="Lucida Console"/>
                  <a:sym typeface="Lucida Console"/>
                </a:rPr>
                <a:t>n1</a:t>
              </a:r>
              <a:r>
                <a:t> to their subscript numbers (0 to 4).</a:t>
              </a:r>
            </a:p>
          </p:txBody>
        </p:sp>
        <p:sp>
          <p:nvSpPr>
            <p:cNvPr id="231" name="Line"/>
            <p:cNvSpPr/>
            <p:nvPr/>
          </p:nvSpPr>
          <p:spPr>
            <a:xfrm flipH="1">
              <a:off x="-1" y="296862"/>
              <a:ext cx="2125665" cy="80645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2868612" y="3167061"/>
            <a:ext cx="5332415" cy="1177928"/>
            <a:chOff x="0" y="0"/>
            <a:chExt cx="5332413" cy="1177926"/>
          </a:xfrm>
        </p:grpSpPr>
        <p:sp>
          <p:nvSpPr>
            <p:cNvPr id="233" name="Array n2 is an empty array."/>
            <p:cNvSpPr txBox="1"/>
            <p:nvPr/>
          </p:nvSpPr>
          <p:spPr>
            <a:xfrm>
              <a:off x="1984375" y="-1"/>
              <a:ext cx="3348040" cy="320932"/>
            </a:xfrm>
            <a:prstGeom prst="rect">
              <a:avLst/>
            </a:pr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900"/>
                </a:spcBef>
                <a:defRPr sz="1400">
                  <a:latin typeface="Lucida Console"/>
                  <a:ea typeface="Lucida Console"/>
                  <a:cs typeface="Lucida Console"/>
                  <a:sym typeface="Lucida Console"/>
                </a:defRPr>
              </a:pPr>
              <a:r>
                <a:t>Array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t>n2</a:t>
              </a:r>
              <a:r>
                <a:rPr sz="1600">
                  <a:latin typeface="+mj-lt"/>
                  <a:ea typeface="+mj-ea"/>
                  <a:cs typeface="+mj-cs"/>
                  <a:sym typeface="Times New Roman"/>
                </a:rPr>
                <a:t> is an empty array.</a:t>
              </a:r>
            </a:p>
          </p:txBody>
        </p:sp>
        <p:sp>
          <p:nvSpPr>
            <p:cNvPr id="234" name="Line"/>
            <p:cNvSpPr/>
            <p:nvPr/>
          </p:nvSpPr>
          <p:spPr>
            <a:xfrm flipH="1">
              <a:off x="0" y="182562"/>
              <a:ext cx="1976439" cy="9953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3"/>
      <p:bldP build="whole" bldLvl="1" animBg="1" rev="0" advAuto="0" spid="229" grpId="1"/>
      <p:bldP build="whole" bldLvl="1" animBg="1" rev="0" advAuto="0" spid="235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Deitel PowerPoint Slides">
  <a:themeElements>
    <a:clrScheme name="Deitel PowerPoint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itel PowerPoint Slides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Deitel PowerPoi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itel PowerPoint Slides">
  <a:themeElements>
    <a:clrScheme name="Deitel PowerPoint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itel PowerPoint Slides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Deitel PowerPoi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